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Muli"/>
      <p:regular r:id="rId47"/>
      <p:bold r:id="rId48"/>
      <p:italic r:id="rId49"/>
      <p:boldItalic r:id="rId50"/>
    </p:embeddedFont>
    <p:embeddedFont>
      <p:font typeface="Poppins"/>
      <p:regular r:id="rId51"/>
      <p:bold r:id="rId52"/>
      <p:italic r:id="rId53"/>
      <p:boldItalic r:id="rId54"/>
    </p:embeddedFont>
    <p:embeddedFont>
      <p:font typeface="Poppins Light"/>
      <p:regular r:id="rId55"/>
      <p:bold r:id="rId56"/>
      <p:italic r:id="rId57"/>
      <p:boldItalic r:id="rId58"/>
    </p:embeddedFont>
    <p:embeddedFont>
      <p:font typeface="Muli Light"/>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uli-bold.fntdata"/><Relationship Id="rId47" Type="http://schemas.openxmlformats.org/officeDocument/2006/relationships/font" Target="fonts/Muli-regular.fntdata"/><Relationship Id="rId49" Type="http://schemas.openxmlformats.org/officeDocument/2006/relationships/font" Target="fonts/Muli-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uliLight-boldItalic.fntdata"/><Relationship Id="rId61" Type="http://schemas.openxmlformats.org/officeDocument/2006/relationships/font" Target="fonts/MuliLight-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MuliLight-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oppins-regular.fntdata"/><Relationship Id="rId50" Type="http://schemas.openxmlformats.org/officeDocument/2006/relationships/font" Target="fonts/Muli-boldItalic.fntdata"/><Relationship Id="rId53" Type="http://schemas.openxmlformats.org/officeDocument/2006/relationships/font" Target="fonts/Poppins-italic.fntdata"/><Relationship Id="rId52" Type="http://schemas.openxmlformats.org/officeDocument/2006/relationships/font" Target="fonts/Poppins-bold.fntdata"/><Relationship Id="rId11" Type="http://schemas.openxmlformats.org/officeDocument/2006/relationships/slide" Target="slides/slide7.xml"/><Relationship Id="rId55" Type="http://schemas.openxmlformats.org/officeDocument/2006/relationships/font" Target="fonts/PoppinsLight-regular.fntdata"/><Relationship Id="rId10" Type="http://schemas.openxmlformats.org/officeDocument/2006/relationships/slide" Target="slides/slide6.xml"/><Relationship Id="rId54" Type="http://schemas.openxmlformats.org/officeDocument/2006/relationships/font" Target="fonts/Poppins-boldItalic.fntdata"/><Relationship Id="rId13" Type="http://schemas.openxmlformats.org/officeDocument/2006/relationships/slide" Target="slides/slide9.xml"/><Relationship Id="rId57" Type="http://schemas.openxmlformats.org/officeDocument/2006/relationships/font" Target="fonts/PoppinsLight-italic.fntdata"/><Relationship Id="rId12" Type="http://schemas.openxmlformats.org/officeDocument/2006/relationships/slide" Target="slides/slide8.xml"/><Relationship Id="rId56" Type="http://schemas.openxmlformats.org/officeDocument/2006/relationships/font" Target="fonts/PoppinsLight-bold.fntdata"/><Relationship Id="rId15" Type="http://schemas.openxmlformats.org/officeDocument/2006/relationships/slide" Target="slides/slide11.xml"/><Relationship Id="rId59" Type="http://schemas.openxmlformats.org/officeDocument/2006/relationships/font" Target="fonts/MuliLight-regular.fntdata"/><Relationship Id="rId14" Type="http://schemas.openxmlformats.org/officeDocument/2006/relationships/slide" Target="slides/slide10.xml"/><Relationship Id="rId58" Type="http://schemas.openxmlformats.org/officeDocument/2006/relationships/font" Target="fonts/Poppins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aec82b39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aec82b3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b3561a1b5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b3561a1b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b3561a1b5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b3561a1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b3561a1b5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b3561a1b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aec82b390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aec82b39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b3561a1b5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b3561a1b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b06d1f949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b06d1f94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Depending on the features detected by your brain, it will either classify the image as a duck or a rabbit. </a:t>
            </a:r>
            <a:endParaRPr/>
          </a:p>
          <a:p>
            <a:pPr indent="0" lvl="0" marL="0" rtl="0" algn="l">
              <a:spcBef>
                <a:spcPts val="0"/>
              </a:spcBef>
              <a:spcAft>
                <a:spcPts val="0"/>
              </a:spcAft>
              <a:buNone/>
            </a:pPr>
            <a:r>
              <a:rPr lang="en"/>
              <a:t>The way computers classify an image is very similar to humans</a:t>
            </a:r>
            <a:endParaRPr/>
          </a:p>
          <a:p>
            <a:pPr indent="0" lvl="0" marL="0" rtl="0" algn="l">
              <a:spcBef>
                <a:spcPts val="0"/>
              </a:spcBef>
              <a:spcAft>
                <a:spcPts val="0"/>
              </a:spcAft>
              <a:buNone/>
            </a:pPr>
            <a:r>
              <a:rPr lang="en"/>
              <a:t>A lot of  uses for CNNs such as self driving cars and face recognition etc, Facebook is able to recognise people and add tags to the pictures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b06d1f949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b06d1f94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b06d1f949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b06d1f94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b06d1f949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b06d1f94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seen how the images are interprestted by the computer, lets look at how the a CNN is built.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b11cb5899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b11cb58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signal processing classes we know this formula for convolution. But lets see what this looks like for CNNs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aec82b390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aec82b3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b11cb5899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b11cb58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detector: In this example we use a 3x3 matrix but it is not restricted to size. Also known as Kernal or filter detector. </a:t>
            </a:r>
            <a:endParaRPr/>
          </a:p>
          <a:p>
            <a:pPr indent="0" lvl="0" marL="0" rtl="0" algn="l">
              <a:spcBef>
                <a:spcPts val="0"/>
              </a:spcBef>
              <a:spcAft>
                <a:spcPts val="0"/>
              </a:spcAft>
              <a:buNone/>
            </a:pPr>
            <a:r>
              <a:rPr lang="en"/>
              <a:t>The convolutional sybol is represented as the x. </a:t>
            </a:r>
            <a:endParaRPr/>
          </a:p>
          <a:p>
            <a:pPr indent="0" lvl="0" marL="0" rtl="0" algn="l">
              <a:spcBef>
                <a:spcPts val="0"/>
              </a:spcBef>
              <a:spcAft>
                <a:spcPts val="0"/>
              </a:spcAft>
              <a:buNone/>
            </a:pPr>
            <a:r>
              <a:rPr lang="en"/>
              <a:t>To get an intution of how this feature detector works, let place the filter on the input image and move it accross the image with a stride of 1. </a:t>
            </a:r>
            <a:endParaRPr/>
          </a:p>
          <a:p>
            <a:pPr indent="0" lvl="0" marL="0" rtl="0" algn="l">
              <a:spcBef>
                <a:spcPts val="0"/>
              </a:spcBef>
              <a:spcAft>
                <a:spcPts val="0"/>
              </a:spcAft>
              <a:buNone/>
            </a:pPr>
            <a:r>
              <a:rPr lang="en"/>
              <a:t>Each cell in the feature map shows the summation of element wise multiplication of the input image and the feature detector.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b11cb5899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b11cb589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b11cb5899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b11cb589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b11cb5899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b11cb58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our final feature map looks like for the specific feature detector. </a:t>
            </a:r>
            <a:endParaRPr/>
          </a:p>
          <a:p>
            <a:pPr indent="0" lvl="0" marL="0" rtl="0" algn="l">
              <a:spcBef>
                <a:spcPts val="0"/>
              </a:spcBef>
              <a:spcAft>
                <a:spcPts val="0"/>
              </a:spcAft>
              <a:buNone/>
            </a:pPr>
            <a:r>
              <a:rPr lang="en"/>
              <a:t>What we have done here is that we have reduced the size of the input image. If we would have selected a stride of 2, the image would have been even smaller. </a:t>
            </a:r>
            <a:endParaRPr/>
          </a:p>
          <a:p>
            <a:pPr indent="0" lvl="0" marL="0" rtl="0" algn="l">
              <a:spcBef>
                <a:spcPts val="0"/>
              </a:spcBef>
              <a:spcAft>
                <a:spcPts val="0"/>
              </a:spcAft>
              <a:buNone/>
            </a:pPr>
            <a:r>
              <a:rPr lang="en"/>
              <a:t>For instance, when we try to classify an image, we do not look at the whole image, but instead try to determine </a:t>
            </a:r>
            <a:r>
              <a:rPr lang="en"/>
              <a:t>features</a:t>
            </a:r>
            <a:r>
              <a:rPr lang="en"/>
              <a:t> from those images. Thus the feature map preserves the feature information of an input image.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b11cb5899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11cb589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can see how multiple feature maps are created for an input image. </a:t>
            </a:r>
            <a:endParaRPr/>
          </a:p>
          <a:p>
            <a:pPr indent="0" lvl="0" marL="0" rtl="0" algn="l">
              <a:spcBef>
                <a:spcPts val="0"/>
              </a:spcBef>
              <a:spcAft>
                <a:spcPts val="0"/>
              </a:spcAft>
              <a:buNone/>
            </a:pPr>
            <a:r>
              <a:rPr lang="en"/>
              <a:t>This happenes because we have multiple features that we want to detect on an image. Thus by performing multiple convolutions on the inuput image with different feature detectors, we obtain multiple feature maps which helps preserve information. </a:t>
            </a:r>
            <a:endParaRPr/>
          </a:p>
          <a:p>
            <a:pPr indent="0" lvl="0" marL="0" rtl="0" algn="l">
              <a:spcBef>
                <a:spcPts val="0"/>
              </a:spcBef>
              <a:spcAft>
                <a:spcPts val="0"/>
              </a:spcAft>
              <a:buNone/>
            </a:pPr>
            <a:r>
              <a:rPr lang="en"/>
              <a:t>This is extremely important during training as the network then decides which features are important.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b12b672ec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b12b672e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convolution with multiple feature maps, there is an </a:t>
            </a:r>
            <a:r>
              <a:rPr lang="en"/>
              <a:t>additional</a:t>
            </a:r>
            <a:r>
              <a:rPr lang="en"/>
              <a:t> step of rectification. </a:t>
            </a:r>
            <a:endParaRPr/>
          </a:p>
          <a:p>
            <a:pPr indent="0" lvl="0" marL="0" rtl="0" algn="l">
              <a:spcBef>
                <a:spcPts val="0"/>
              </a:spcBef>
              <a:spcAft>
                <a:spcPts val="0"/>
              </a:spcAft>
              <a:buNone/>
            </a:pPr>
            <a:r>
              <a:rPr lang="en"/>
              <a:t>The rectifier we have chosen for this project is the Relu rectifier and the shape of the graph is the one shown above </a:t>
            </a:r>
            <a:endParaRPr/>
          </a:p>
          <a:p>
            <a:pPr indent="0" lvl="0" marL="0" rtl="0" algn="l">
              <a:spcBef>
                <a:spcPts val="0"/>
              </a:spcBef>
              <a:spcAft>
                <a:spcPts val="0"/>
              </a:spcAft>
              <a:buNone/>
            </a:pPr>
            <a:r>
              <a:rPr lang="en"/>
              <a:t>The rectifier is used to increase non-</a:t>
            </a:r>
            <a:r>
              <a:rPr lang="en"/>
              <a:t>linearity in our network. </a:t>
            </a:r>
            <a:endParaRPr/>
          </a:p>
          <a:p>
            <a:pPr indent="0" lvl="0" marL="0" rtl="0" algn="l">
              <a:spcBef>
                <a:spcPts val="0"/>
              </a:spcBef>
              <a:spcAft>
                <a:spcPts val="0"/>
              </a:spcAft>
              <a:buNone/>
            </a:pPr>
            <a:r>
              <a:rPr lang="en"/>
              <a:t>This is done because the images we will pass to the network will be non-linear since almost every image we will pass will be different.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b12b672ec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b12b672e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max pooling and why do we need it?</a:t>
            </a:r>
            <a:endParaRPr/>
          </a:p>
          <a:p>
            <a:pPr indent="0" lvl="0" marL="0" rtl="0" algn="l">
              <a:spcBef>
                <a:spcPts val="0"/>
              </a:spcBef>
              <a:spcAft>
                <a:spcPts val="0"/>
              </a:spcAft>
              <a:buNone/>
            </a:pPr>
            <a:r>
              <a:rPr lang="en"/>
              <a:t>Consider the above images of a cheetah. No matter how we input this image into our network, we want it to recognise it as a cheetah.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b12b672ec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b12b672e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only this, our network should be able to clasify all these images as a cheetah.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b12b672ec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b12b672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does max pooling work? </a:t>
            </a:r>
            <a:endParaRPr/>
          </a:p>
          <a:p>
            <a:pPr indent="0" lvl="0" marL="0" rtl="0" algn="l">
              <a:spcBef>
                <a:spcPts val="0"/>
              </a:spcBef>
              <a:spcAft>
                <a:spcPts val="0"/>
              </a:spcAft>
              <a:buNone/>
            </a:pPr>
            <a:r>
              <a:rPr lang="en"/>
              <a:t>Lets consider one feature map which we obtained from convolution.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b12b672ec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b12b672e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choose a pixel size, in this case a 2x2, and we place it in the top left of the feature map. </a:t>
            </a:r>
            <a:endParaRPr/>
          </a:p>
          <a:p>
            <a:pPr indent="0" lvl="0" marL="0" rtl="0" algn="l">
              <a:spcBef>
                <a:spcPts val="0"/>
              </a:spcBef>
              <a:spcAft>
                <a:spcPts val="0"/>
              </a:spcAft>
              <a:buNone/>
            </a:pPr>
            <a:r>
              <a:rPr lang="en"/>
              <a:t>Next we only consider the MAX value from this bounding pixel and record it in our pooled feature map.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b06d1f949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b06d1f94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real life we see the pixels as black white or colored but in the digital world these pixel have a value between 0 and 255, with 0 being completely black and 255 being completely white. The values between are greyscale in a 2D array  </a:t>
            </a:r>
            <a:endParaRPr/>
          </a:p>
          <a:p>
            <a:pPr indent="0" lvl="0" marL="0" rtl="0" algn="l">
              <a:spcBef>
                <a:spcPts val="0"/>
              </a:spcBef>
              <a:spcAft>
                <a:spcPts val="0"/>
              </a:spcAft>
              <a:buNone/>
            </a:pPr>
            <a:r>
              <a:rPr lang="en"/>
              <a:t>For coloured pixels we have red blue and green channels with each pixel having values between 0 and 255. These are 3D array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b12b672ec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b12b672e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b12b672ec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b12b672e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b12b672ec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b12b672e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now obatined our complete pooled feature map. </a:t>
            </a:r>
            <a:endParaRPr/>
          </a:p>
          <a:p>
            <a:pPr indent="0" lvl="0" marL="0" rtl="0" algn="l">
              <a:spcBef>
                <a:spcPts val="0"/>
              </a:spcBef>
              <a:spcAft>
                <a:spcPts val="0"/>
              </a:spcAft>
              <a:buNone/>
            </a:pPr>
            <a:r>
              <a:rPr lang="en"/>
              <a:t>So now we know how max pooling works but we still dont know why we need it? </a:t>
            </a:r>
            <a:endParaRPr/>
          </a:p>
          <a:p>
            <a:pPr indent="0" lvl="0" marL="0" rtl="0" algn="l">
              <a:spcBef>
                <a:spcPts val="0"/>
              </a:spcBef>
              <a:spcAft>
                <a:spcPts val="0"/>
              </a:spcAft>
              <a:buNone/>
            </a:pPr>
            <a:r>
              <a:rPr lang="en"/>
              <a:t>Well if you notice, if the 4 was placed in the diagonal left corner, we could still obtain the same position of 4 in the pooled feature map due to the pixel size. </a:t>
            </a:r>
            <a:endParaRPr/>
          </a:p>
          <a:p>
            <a:pPr indent="0" lvl="0" marL="0" rtl="0" algn="l">
              <a:spcBef>
                <a:spcPts val="0"/>
              </a:spcBef>
              <a:spcAft>
                <a:spcPts val="0"/>
              </a:spcAft>
              <a:buNone/>
            </a:pPr>
            <a:r>
              <a:rPr lang="en"/>
              <a:t>This shows how the important features of the image are preserved while reducing the size of the image. </a:t>
            </a:r>
            <a:endParaRPr/>
          </a:p>
          <a:p>
            <a:pPr indent="0" lvl="0" marL="0" rtl="0" algn="l">
              <a:spcBef>
                <a:spcPts val="0"/>
              </a:spcBef>
              <a:spcAft>
                <a:spcPts val="0"/>
              </a:spcAft>
              <a:buNone/>
            </a:pPr>
            <a:r>
              <a:rPr lang="en"/>
              <a:t>This helps the CNN take into account spacial differences or distortion in an input image. </a:t>
            </a:r>
            <a:endParaRPr/>
          </a:p>
          <a:p>
            <a:pPr indent="0" lvl="0" marL="0" rtl="0" algn="l">
              <a:spcBef>
                <a:spcPts val="0"/>
              </a:spcBef>
              <a:spcAft>
                <a:spcPts val="0"/>
              </a:spcAft>
              <a:buNone/>
            </a:pPr>
            <a:r>
              <a:rPr lang="en"/>
              <a:t>SO max pooling allows us to preseve features,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b12b672ec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b12b672e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Reducing size: Increases processing speed </a:t>
            </a:r>
            <a:endParaRPr/>
          </a:p>
          <a:p>
            <a:pPr indent="0" lvl="0" marL="0" rtl="0" algn="l">
              <a:spcBef>
                <a:spcPts val="0"/>
              </a:spcBef>
              <a:spcAft>
                <a:spcPts val="0"/>
              </a:spcAft>
              <a:buNone/>
            </a:pPr>
            <a:r>
              <a:rPr lang="en"/>
              <a:t>Reducing Parameters: Increases CNN speed as we are downsampling while preseving important information and thus prevent overfitting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b12b672ec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b12b672e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step involves taking the pooled feature map which we obtain from max pooling and we flattening it into a single column which will then be fed into our CNN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b12b672ec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b12b672e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b12b672ec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b12b672e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pooled layer has been flattened, it is fed to the input layer of an Artificial Neural Network. </a:t>
            </a:r>
            <a:endParaRPr/>
          </a:p>
          <a:p>
            <a:pPr indent="0" lvl="0" marL="0" rtl="0" algn="l">
              <a:spcBef>
                <a:spcPts val="0"/>
              </a:spcBef>
              <a:spcAft>
                <a:spcPts val="0"/>
              </a:spcAft>
              <a:buNone/>
            </a:pPr>
            <a:r>
              <a:rPr lang="en"/>
              <a:t>The difference between an ANN used in a CNN vs a regular ANN is that the hidden layer in the CNN is fully connected.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b12b672ec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b12b672e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consider a more complex ANN which gives us two outputs X and Y. or Hotdog vs Pizza , or Professor Briggs Vs Jaiewei. </a:t>
            </a:r>
            <a:endParaRPr/>
          </a:p>
          <a:p>
            <a:pPr indent="0" lvl="0" marL="0" rtl="0" algn="l">
              <a:spcBef>
                <a:spcPts val="0"/>
              </a:spcBef>
              <a:spcAft>
                <a:spcPts val="0"/>
              </a:spcAft>
              <a:buNone/>
            </a:pPr>
            <a:r>
              <a:rPr lang="en"/>
              <a:t>Once the input image is passed into the ANN the output is a prediction.</a:t>
            </a:r>
            <a:endParaRPr/>
          </a:p>
          <a:p>
            <a:pPr indent="0" lvl="0" marL="0" rtl="0" algn="l">
              <a:spcBef>
                <a:spcPts val="0"/>
              </a:spcBef>
              <a:spcAft>
                <a:spcPts val="0"/>
              </a:spcAft>
              <a:buNone/>
            </a:pPr>
            <a:r>
              <a:rPr lang="en"/>
              <a:t>Loss function using crossentropy function </a:t>
            </a:r>
            <a:endParaRPr/>
          </a:p>
          <a:p>
            <a:pPr indent="0" lvl="0" marL="0" rtl="0" algn="l">
              <a:spcBef>
                <a:spcPts val="0"/>
              </a:spcBef>
              <a:spcAft>
                <a:spcPts val="0"/>
              </a:spcAft>
              <a:buNone/>
            </a:pPr>
            <a:r>
              <a:rPr lang="en"/>
              <a:t>Shows how the netowrk is perferming and the weights are adjusted to optimize using back propogation and gradient descent etc. </a:t>
            </a:r>
            <a:endParaRPr/>
          </a:p>
          <a:p>
            <a:pPr indent="0" lvl="0" marL="0" rtl="0" algn="l">
              <a:spcBef>
                <a:spcPts val="0"/>
              </a:spcBef>
              <a:spcAft>
                <a:spcPts val="0"/>
              </a:spcAft>
              <a:buNone/>
            </a:pPr>
            <a:r>
              <a:rPr lang="en"/>
              <a:t>That how the network is trained on the data </a:t>
            </a:r>
            <a:endParaRPr/>
          </a:p>
          <a:p>
            <a:pPr indent="0" lvl="0" marL="0" rtl="0" algn="l">
              <a:spcBef>
                <a:spcPts val="0"/>
              </a:spcBef>
              <a:spcAft>
                <a:spcPts val="0"/>
              </a:spcAft>
              <a:buNone/>
            </a:pPr>
            <a:r>
              <a:rPr lang="en"/>
              <a:t>In this case we use the cross entropy function for our loss function instead of the root mean square error function which we generally use in an ANN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b3aeb2c7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b3aeb2c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important difference between the training of an ANN vs a CNN is that in a CNN not only the weights are adjusted but also the feature maps are modified to only consider the important features. </a:t>
            </a:r>
            <a:endParaRPr/>
          </a:p>
          <a:p>
            <a:pPr indent="0" lvl="0" marL="0" rtl="0" algn="l">
              <a:spcBef>
                <a:spcPts val="0"/>
              </a:spcBef>
              <a:spcAft>
                <a:spcPts val="0"/>
              </a:spcAft>
              <a:buNone/>
            </a:pPr>
            <a:r>
              <a:rPr lang="en"/>
              <a:t>In the end we get an CNN which is able to classify different images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b3aeb2c71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b3aeb2c7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Softmax: Ensures that the probability of the ouput classes add to 1. Without this, each output label will have an independent </a:t>
            </a:r>
            <a:r>
              <a:rPr lang="en"/>
              <a:t>probability</a:t>
            </a:r>
            <a:endParaRPr/>
          </a:p>
          <a:p>
            <a:pPr indent="0" lvl="0" marL="0" rtl="0" algn="l">
              <a:spcBef>
                <a:spcPts val="0"/>
              </a:spcBef>
              <a:spcAft>
                <a:spcPts val="0"/>
              </a:spcAft>
              <a:buNone/>
            </a:pPr>
            <a:r>
              <a:rPr lang="en"/>
              <a:t>Cross Entropy: Loss function which 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aec82b390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aec82b39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Turning picture into a numpy array</a:t>
            </a:r>
            <a:endParaRPr/>
          </a:p>
          <a:p>
            <a:pPr indent="0" lvl="0" marL="0" rtl="0" algn="l">
              <a:spcBef>
                <a:spcPts val="0"/>
              </a:spcBef>
              <a:spcAft>
                <a:spcPts val="0"/>
              </a:spcAft>
              <a:buNone/>
            </a:pPr>
            <a:r>
              <a:rPr lang="en"/>
              <a:t>Reading each pixel to obtain its grey intensity in the range of 0 - 255</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b12b672ec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b12b672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aec82b390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aec82b39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b3aeb2c71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b3aeb2c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b3aeb2c71_1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b3aeb2c7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aec82b390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aec82b39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aec82b390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aec82b39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separate text lines, the horizontal projection profile of the text document image is found. The horizontal projection profile (HPP) is a Histogram of a number of ON pixels along every row of the image. When the projection profiles are plotted, we can see peaks and valleys in the plot. White space between the text lines is used to segment the text lines.</a:t>
            </a:r>
            <a:endParaRPr/>
          </a:p>
          <a:p>
            <a:pPr indent="0" lvl="0" marL="0" rtl="0" algn="l">
              <a:spcBef>
                <a:spcPts val="0"/>
              </a:spcBef>
              <a:spcAft>
                <a:spcPts val="0"/>
              </a:spcAft>
              <a:buNone/>
            </a:pPr>
            <a:r>
              <a:rPr lang="en"/>
              <a:t> The projection profile has valleys of zero height between the text lines. Line segment is done at this point.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b12b672ec_1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b12b672e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Vertical Projection profile is the sum of ON pixels along every column of the image. A sample input text line and its vertical projection profile is shown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b3561a1b5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b3561a1b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p:nvPr>
            <p:ph type="ctrTitle"/>
          </p:nvPr>
        </p:nvSpPr>
        <p:spPr>
          <a:xfrm>
            <a:off x="685800" y="696425"/>
            <a:ext cx="5391000" cy="2930400"/>
          </a:xfrm>
          <a:prstGeom prst="rect">
            <a:avLst/>
          </a:prstGeom>
        </p:spPr>
        <p:txBody>
          <a:bodyPr anchorCtr="0" anchor="t" bIns="0" lIns="0" spcFirstLastPara="1" rIns="0" wrap="square" tIns="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457200" y="4406309"/>
            <a:ext cx="8229600" cy="519600"/>
          </a:xfrm>
          <a:prstGeom prst="rect">
            <a:avLst/>
          </a:prstGeom>
        </p:spPr>
        <p:txBody>
          <a:bodyPr anchorCtr="0" anchor="t" bIns="0" lIns="0" spcFirstLastPara="1" rIns="0" wrap="square" tIns="0"/>
          <a:lstStyle>
            <a:lvl1pPr indent="-228600" lvl="0" marL="457200">
              <a:spcBef>
                <a:spcPts val="360"/>
              </a:spcBef>
              <a:spcAft>
                <a:spcPts val="0"/>
              </a:spcAft>
              <a:buSzPts val="1600"/>
              <a:buNone/>
              <a:defRPr sz="1600"/>
            </a:lvl1pPr>
          </a:lstStyle>
          <a:p/>
        </p:txBody>
      </p:sp>
      <p:sp>
        <p:nvSpPr>
          <p:cNvPr id="54" name="Google Shape;54;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1"/>
          <p:cNvPicPr preferRelativeResize="0"/>
          <p:nvPr/>
        </p:nvPicPr>
        <p:blipFill>
          <a:blip r:embed="rId2">
            <a:alphaModFix/>
          </a:blip>
          <a:stretch>
            <a:fillRect/>
          </a:stretch>
        </p:blipFill>
        <p:spPr>
          <a:xfrm>
            <a:off x="5230275" y="2032125"/>
            <a:ext cx="3761325" cy="29589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no illustration">
  <p:cSld name="BLANK_1">
    <p:spTree>
      <p:nvGrpSpPr>
        <p:cNvPr id="59" name="Shape 59"/>
        <p:cNvGrpSpPr/>
        <p:nvPr/>
      </p:nvGrpSpPr>
      <p:grpSpPr>
        <a:xfrm>
          <a:off x="0" y="0"/>
          <a:ext cx="0" cy="0"/>
          <a:chOff x="0" y="0"/>
          <a:chExt cx="0" cy="0"/>
        </a:xfrm>
      </p:grpSpPr>
      <p:sp>
        <p:nvSpPr>
          <p:cNvPr id="60" name="Google Shape;60;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150275" y="2175625"/>
            <a:ext cx="3879000" cy="2870460"/>
          </a:xfrm>
          <a:prstGeom prst="rect">
            <a:avLst/>
          </a:prstGeom>
          <a:noFill/>
          <a:ln>
            <a:noFill/>
          </a:ln>
        </p:spPr>
      </p:pic>
      <p:sp>
        <p:nvSpPr>
          <p:cNvPr id="14" name="Google Shape;14;p3"/>
          <p:cNvSpPr txBox="1"/>
          <p:nvPr>
            <p:ph type="ctrTitle"/>
          </p:nvPr>
        </p:nvSpPr>
        <p:spPr>
          <a:xfrm>
            <a:off x="685800" y="1811950"/>
            <a:ext cx="4973100" cy="1159800"/>
          </a:xfrm>
          <a:prstGeom prst="rect">
            <a:avLst/>
          </a:prstGeom>
        </p:spPr>
        <p:txBody>
          <a:bodyPr anchorCtr="0" anchor="b" bIns="0" lIns="0" spcFirstLastPara="1" rIns="0" wrap="square" tIns="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3144850"/>
            <a:ext cx="2493600" cy="784800"/>
          </a:xfrm>
          <a:prstGeom prst="rect">
            <a:avLst/>
          </a:prstGeom>
        </p:spPr>
        <p:txBody>
          <a:bodyPr anchorCtr="0" anchor="t" bIns="0" lIns="0" spcFirstLastPara="1" rIns="0" wrap="square" tIns="0"/>
          <a:lstStyle>
            <a:lvl1pPr lvl="0" rtl="0">
              <a:spcBef>
                <a:spcPts val="0"/>
              </a:spcBef>
              <a:spcAft>
                <a:spcPts val="0"/>
              </a:spcAft>
              <a:buClr>
                <a:srgbClr val="A7A4BC"/>
              </a:buClr>
              <a:buSzPts val="1800"/>
              <a:buNone/>
              <a:defRPr sz="1800">
                <a:solidFill>
                  <a:srgbClr val="A7A4BC"/>
                </a:solidFill>
              </a:defRPr>
            </a:lvl1pPr>
            <a:lvl2pPr lvl="1" rtl="0">
              <a:spcBef>
                <a:spcPts val="0"/>
              </a:spcBef>
              <a:spcAft>
                <a:spcPts val="0"/>
              </a:spcAft>
              <a:buClr>
                <a:srgbClr val="A7A4BC"/>
              </a:buClr>
              <a:buSzPts val="1800"/>
              <a:buNone/>
              <a:defRPr sz="1800">
                <a:solidFill>
                  <a:srgbClr val="A7A4BC"/>
                </a:solidFill>
              </a:defRPr>
            </a:lvl2pPr>
            <a:lvl3pPr lvl="2" rtl="0">
              <a:spcBef>
                <a:spcPts val="0"/>
              </a:spcBef>
              <a:spcAft>
                <a:spcPts val="0"/>
              </a:spcAft>
              <a:buClr>
                <a:srgbClr val="A7A4BC"/>
              </a:buClr>
              <a:buSzPts val="1800"/>
              <a:buNone/>
              <a:defRPr sz="1800">
                <a:solidFill>
                  <a:srgbClr val="A7A4BC"/>
                </a:solidFill>
              </a:defRPr>
            </a:lvl3pPr>
            <a:lvl4pPr lvl="3" rtl="0">
              <a:spcBef>
                <a:spcPts val="0"/>
              </a:spcBef>
              <a:spcAft>
                <a:spcPts val="0"/>
              </a:spcAft>
              <a:buClr>
                <a:srgbClr val="A7A4BC"/>
              </a:buClr>
              <a:buSzPts val="1800"/>
              <a:buNone/>
              <a:defRPr sz="1800">
                <a:solidFill>
                  <a:srgbClr val="A7A4BC"/>
                </a:solidFill>
              </a:defRPr>
            </a:lvl4pPr>
            <a:lvl5pPr lvl="4" rtl="0">
              <a:spcBef>
                <a:spcPts val="0"/>
              </a:spcBef>
              <a:spcAft>
                <a:spcPts val="0"/>
              </a:spcAft>
              <a:buClr>
                <a:srgbClr val="A7A4BC"/>
              </a:buClr>
              <a:buSzPts val="1800"/>
              <a:buNone/>
              <a:defRPr sz="1800">
                <a:solidFill>
                  <a:srgbClr val="A7A4BC"/>
                </a:solidFill>
              </a:defRPr>
            </a:lvl5pPr>
            <a:lvl6pPr lvl="5" rtl="0">
              <a:spcBef>
                <a:spcPts val="0"/>
              </a:spcBef>
              <a:spcAft>
                <a:spcPts val="0"/>
              </a:spcAft>
              <a:buClr>
                <a:srgbClr val="A7A4BC"/>
              </a:buClr>
              <a:buSzPts val="1800"/>
              <a:buNone/>
              <a:defRPr sz="1800">
                <a:solidFill>
                  <a:srgbClr val="A7A4BC"/>
                </a:solidFill>
              </a:defRPr>
            </a:lvl6pPr>
            <a:lvl7pPr lvl="6" rtl="0">
              <a:spcBef>
                <a:spcPts val="0"/>
              </a:spcBef>
              <a:spcAft>
                <a:spcPts val="0"/>
              </a:spcAft>
              <a:buClr>
                <a:srgbClr val="A7A4BC"/>
              </a:buClr>
              <a:buSzPts val="1800"/>
              <a:buNone/>
              <a:defRPr sz="1800">
                <a:solidFill>
                  <a:srgbClr val="A7A4BC"/>
                </a:solidFill>
              </a:defRPr>
            </a:lvl7pPr>
            <a:lvl8pPr lvl="7" rtl="0">
              <a:spcBef>
                <a:spcPts val="0"/>
              </a:spcBef>
              <a:spcAft>
                <a:spcPts val="0"/>
              </a:spcAft>
              <a:buClr>
                <a:srgbClr val="A7A4BC"/>
              </a:buClr>
              <a:buSzPts val="1800"/>
              <a:buNone/>
              <a:defRPr sz="1800">
                <a:solidFill>
                  <a:srgbClr val="A7A4BC"/>
                </a:solidFill>
              </a:defRPr>
            </a:lvl8pPr>
            <a:lvl9pPr lvl="8" rtl="0">
              <a:spcBef>
                <a:spcPts val="0"/>
              </a:spcBef>
              <a:spcAft>
                <a:spcPts val="0"/>
              </a:spcAft>
              <a:buClr>
                <a:srgbClr val="A7A4BC"/>
              </a:buClr>
              <a:buSzPts val="1800"/>
              <a:buNone/>
              <a:defRPr sz="1800">
                <a:solidFill>
                  <a:srgbClr val="A7A4BC"/>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5074072" y="2340786"/>
            <a:ext cx="3879000" cy="2629082"/>
          </a:xfrm>
          <a:prstGeom prst="rect">
            <a:avLst/>
          </a:prstGeom>
          <a:noFill/>
          <a:ln>
            <a:noFill/>
          </a:ln>
        </p:spPr>
      </p:pic>
      <p:sp>
        <p:nvSpPr>
          <p:cNvPr id="18" name="Google Shape;18;p4"/>
          <p:cNvSpPr txBox="1"/>
          <p:nvPr>
            <p:ph idx="1" type="body"/>
          </p:nvPr>
        </p:nvSpPr>
        <p:spPr>
          <a:xfrm>
            <a:off x="962850" y="919975"/>
            <a:ext cx="4469100" cy="3342000"/>
          </a:xfrm>
          <a:prstGeom prst="rect">
            <a:avLst/>
          </a:prstGeom>
        </p:spPr>
        <p:txBody>
          <a:bodyPr anchorCtr="0" anchor="t" bIns="0" lIns="0" spcFirstLastPara="1" rIns="0" wrap="square" tIns="0"/>
          <a:lstStyle>
            <a:lvl1pPr indent="-431800" lvl="0" marL="457200" rtl="0">
              <a:lnSpc>
                <a:spcPct val="115000"/>
              </a:lnSpc>
              <a:spcBef>
                <a:spcPts val="600"/>
              </a:spcBef>
              <a:spcAft>
                <a:spcPts val="0"/>
              </a:spcAft>
              <a:buClr>
                <a:srgbClr val="A7A4BC"/>
              </a:buClr>
              <a:buSzPts val="3200"/>
              <a:buChar char="●"/>
              <a:defRPr sz="3200">
                <a:solidFill>
                  <a:srgbClr val="A7A4BC"/>
                </a:solidFill>
              </a:defRPr>
            </a:lvl1pPr>
            <a:lvl2pPr indent="-431800" lvl="1" marL="914400" rtl="0">
              <a:lnSpc>
                <a:spcPct val="115000"/>
              </a:lnSpc>
              <a:spcBef>
                <a:spcPts val="0"/>
              </a:spcBef>
              <a:spcAft>
                <a:spcPts val="0"/>
              </a:spcAft>
              <a:buSzPts val="3200"/>
              <a:buChar char="○"/>
              <a:defRPr sz="3200">
                <a:solidFill>
                  <a:srgbClr val="A7A4BC"/>
                </a:solidFill>
              </a:defRPr>
            </a:lvl2pPr>
            <a:lvl3pPr indent="-431800" lvl="2" marL="1371600" rtl="0">
              <a:lnSpc>
                <a:spcPct val="115000"/>
              </a:lnSpc>
              <a:spcBef>
                <a:spcPts val="0"/>
              </a:spcBef>
              <a:spcAft>
                <a:spcPts val="0"/>
              </a:spcAft>
              <a:buSzPts val="3200"/>
              <a:buChar char="■"/>
              <a:defRPr sz="3200">
                <a:solidFill>
                  <a:srgbClr val="A7A4BC"/>
                </a:solidFill>
              </a:defRPr>
            </a:lvl3pPr>
            <a:lvl4pPr indent="-431800" lvl="3" marL="1828800" rtl="0">
              <a:lnSpc>
                <a:spcPct val="115000"/>
              </a:lnSpc>
              <a:spcBef>
                <a:spcPts val="0"/>
              </a:spcBef>
              <a:spcAft>
                <a:spcPts val="0"/>
              </a:spcAft>
              <a:buSzPts val="3200"/>
              <a:buChar char="●"/>
              <a:defRPr sz="3200">
                <a:solidFill>
                  <a:srgbClr val="A7A4BC"/>
                </a:solidFill>
              </a:defRPr>
            </a:lvl4pPr>
            <a:lvl5pPr indent="-431800" lvl="4" marL="2286000" rtl="0">
              <a:lnSpc>
                <a:spcPct val="115000"/>
              </a:lnSpc>
              <a:spcBef>
                <a:spcPts val="0"/>
              </a:spcBef>
              <a:spcAft>
                <a:spcPts val="0"/>
              </a:spcAft>
              <a:buSzPts val="3200"/>
              <a:buChar char="○"/>
              <a:defRPr sz="3200">
                <a:solidFill>
                  <a:srgbClr val="A7A4BC"/>
                </a:solidFill>
              </a:defRPr>
            </a:lvl5pPr>
            <a:lvl6pPr indent="-431800" lvl="5" marL="2743200" rtl="0">
              <a:lnSpc>
                <a:spcPct val="115000"/>
              </a:lnSpc>
              <a:spcBef>
                <a:spcPts val="0"/>
              </a:spcBef>
              <a:spcAft>
                <a:spcPts val="0"/>
              </a:spcAft>
              <a:buSzPts val="3200"/>
              <a:buChar char="■"/>
              <a:defRPr sz="3200">
                <a:solidFill>
                  <a:srgbClr val="A7A4BC"/>
                </a:solidFill>
              </a:defRPr>
            </a:lvl6pPr>
            <a:lvl7pPr indent="-431800" lvl="6" marL="3200400" rtl="0">
              <a:lnSpc>
                <a:spcPct val="115000"/>
              </a:lnSpc>
              <a:spcBef>
                <a:spcPts val="0"/>
              </a:spcBef>
              <a:spcAft>
                <a:spcPts val="0"/>
              </a:spcAft>
              <a:buSzPts val="3200"/>
              <a:buChar char="●"/>
              <a:defRPr sz="3200">
                <a:solidFill>
                  <a:srgbClr val="A7A4BC"/>
                </a:solidFill>
              </a:defRPr>
            </a:lvl7pPr>
            <a:lvl8pPr indent="-431800" lvl="7" marL="3657600" rtl="0">
              <a:lnSpc>
                <a:spcPct val="115000"/>
              </a:lnSpc>
              <a:spcBef>
                <a:spcPts val="0"/>
              </a:spcBef>
              <a:spcAft>
                <a:spcPts val="0"/>
              </a:spcAft>
              <a:buSzPts val="3200"/>
              <a:buChar char="○"/>
              <a:defRPr sz="3200">
                <a:solidFill>
                  <a:srgbClr val="A7A4BC"/>
                </a:solidFill>
              </a:defRPr>
            </a:lvl8pPr>
            <a:lvl9pPr indent="-431800" lvl="8" marL="4114800">
              <a:lnSpc>
                <a:spcPct val="115000"/>
              </a:lnSpc>
              <a:spcBef>
                <a:spcPts val="0"/>
              </a:spcBef>
              <a:spcAft>
                <a:spcPts val="0"/>
              </a:spcAft>
              <a:buSzPts val="3200"/>
              <a:buChar char="■"/>
              <a:defRPr sz="3200">
                <a:solidFill>
                  <a:srgbClr val="A7A4BC"/>
                </a:solidFill>
              </a:defRPr>
            </a:lvl9pPr>
          </a:lstStyle>
          <a:p/>
        </p:txBody>
      </p:sp>
      <p:sp>
        <p:nvSpPr>
          <p:cNvPr id="19" name="Google Shape;19;p4"/>
          <p:cNvSpPr txBox="1"/>
          <p:nvPr/>
        </p:nvSpPr>
        <p:spPr>
          <a:xfrm>
            <a:off x="390571" y="571075"/>
            <a:ext cx="6480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600">
                <a:solidFill>
                  <a:srgbClr val="A7D86D"/>
                </a:solidFill>
                <a:latin typeface="Muli"/>
                <a:ea typeface="Muli"/>
                <a:cs typeface="Muli"/>
                <a:sym typeface="Muli"/>
              </a:rPr>
              <a:t>“</a:t>
            </a:r>
            <a:endParaRPr b="1" sz="9600">
              <a:solidFill>
                <a:srgbClr val="A7D86D"/>
              </a:solidFill>
              <a:latin typeface="Muli"/>
              <a:ea typeface="Muli"/>
              <a:cs typeface="Muli"/>
              <a:sym typeface="Muli"/>
            </a:endParaRPr>
          </a:p>
        </p:txBody>
      </p:sp>
      <p:sp>
        <p:nvSpPr>
          <p:cNvPr id="20" name="Google Shape;20;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3" name="Google Shape;23;p5"/>
          <p:cNvSpPr txBox="1"/>
          <p:nvPr>
            <p:ph type="title"/>
          </p:nvPr>
        </p:nvSpPr>
        <p:spPr>
          <a:xfrm>
            <a:off x="457200" y="1044175"/>
            <a:ext cx="6300300" cy="857400"/>
          </a:xfrm>
          <a:prstGeom prst="rect">
            <a:avLst/>
          </a:prstGeom>
        </p:spPr>
        <p:txBody>
          <a:bodyPr anchorCtr="0" anchor="b" bIns="0" lIns="0" spcFirstLastPara="1" rIns="0" wrap="square" tIns="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4" name="Google Shape;24;p5"/>
          <p:cNvSpPr txBox="1"/>
          <p:nvPr>
            <p:ph idx="1" type="body"/>
          </p:nvPr>
        </p:nvSpPr>
        <p:spPr>
          <a:xfrm>
            <a:off x="457200" y="2038350"/>
            <a:ext cx="4929300" cy="1862700"/>
          </a:xfrm>
          <a:prstGeom prst="rect">
            <a:avLst/>
          </a:prstGeom>
        </p:spPr>
        <p:txBody>
          <a:bodyPr anchorCtr="0" anchor="t" bIns="0" lIns="0" spcFirstLastPara="1" rIns="0" wrap="square" tIns="0"/>
          <a:lstStyle>
            <a:lvl1pPr indent="-368300" lvl="0" marL="457200">
              <a:spcBef>
                <a:spcPts val="60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25" name="Google Shape;25;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mask">
  <p:cSld name="TITLE_AND_BODY_1">
    <p:bg>
      <p:bgPr>
        <a:solidFill>
          <a:srgbClr val="A7D86D"/>
        </a:solidFill>
      </p:bgPr>
    </p:bg>
    <p:spTree>
      <p:nvGrpSpPr>
        <p:cNvPr id="26" name="Shape 26"/>
        <p:cNvGrpSpPr/>
        <p:nvPr/>
      </p:nvGrpSpPr>
      <p:grpSpPr>
        <a:xfrm>
          <a:off x="0" y="0"/>
          <a:ext cx="0" cy="0"/>
          <a:chOff x="0" y="0"/>
          <a:chExt cx="0" cy="0"/>
        </a:xfrm>
      </p:grpSpPr>
      <p:grpSp>
        <p:nvGrpSpPr>
          <p:cNvPr id="27" name="Google Shape;27;p6"/>
          <p:cNvGrpSpPr/>
          <p:nvPr/>
        </p:nvGrpSpPr>
        <p:grpSpPr>
          <a:xfrm>
            <a:off x="-144" y="4104"/>
            <a:ext cx="9144000" cy="5143488"/>
            <a:chOff x="238125" y="848325"/>
            <a:chExt cx="7143750" cy="4018350"/>
          </a:xfrm>
        </p:grpSpPr>
        <p:sp>
          <p:nvSpPr>
            <p:cNvPr id="28" name="Google Shape;28;p6"/>
            <p:cNvSpPr/>
            <p:nvPr/>
          </p:nvSpPr>
          <p:spPr>
            <a:xfrm>
              <a:off x="238125" y="848325"/>
              <a:ext cx="7143750" cy="4018350"/>
            </a:xfrm>
            <a:custGeom>
              <a:rect b="b" l="l" r="r" t="t"/>
              <a:pathLst>
                <a:path extrusionOk="0" h="160734" w="28575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p:nvPr/>
          </p:nvSpPr>
          <p:spPr>
            <a:xfrm>
              <a:off x="238125" y="848325"/>
              <a:ext cx="7143750" cy="4018350"/>
            </a:xfrm>
            <a:custGeom>
              <a:rect b="b" l="l" r="r" t="t"/>
              <a:pathLst>
                <a:path extrusionOk="0" h="160734" w="28575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6"/>
          <p:cNvSpPr txBox="1"/>
          <p:nvPr>
            <p:ph type="title"/>
          </p:nvPr>
        </p:nvSpPr>
        <p:spPr>
          <a:xfrm>
            <a:off x="457200" y="1425175"/>
            <a:ext cx="3101400" cy="857400"/>
          </a:xfrm>
          <a:prstGeom prst="rect">
            <a:avLst/>
          </a:prstGeom>
        </p:spPr>
        <p:txBody>
          <a:bodyPr anchorCtr="0" anchor="b" bIns="0" lIns="0" spcFirstLastPara="1" rIns="0" wrap="square" tIns="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1" name="Google Shape;31;p6"/>
          <p:cNvSpPr txBox="1"/>
          <p:nvPr>
            <p:ph idx="1" type="body"/>
          </p:nvPr>
        </p:nvSpPr>
        <p:spPr>
          <a:xfrm>
            <a:off x="457200" y="2419350"/>
            <a:ext cx="3101400" cy="1862700"/>
          </a:xfrm>
          <a:prstGeom prst="rect">
            <a:avLst/>
          </a:prstGeom>
        </p:spPr>
        <p:txBody>
          <a:bodyPr anchorCtr="0" anchor="t" bIns="0" lIns="0" spcFirstLastPara="1" rIns="0" wrap="square" tIns="0"/>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35" name="Google Shape;35;p7"/>
          <p:cNvSpPr txBox="1"/>
          <p:nvPr>
            <p:ph type="title"/>
          </p:nvPr>
        </p:nvSpPr>
        <p:spPr>
          <a:xfrm>
            <a:off x="457200" y="1044175"/>
            <a:ext cx="6300300" cy="857400"/>
          </a:xfrm>
          <a:prstGeom prst="rect">
            <a:avLst/>
          </a:prstGeom>
        </p:spPr>
        <p:txBody>
          <a:bodyPr anchorCtr="0" anchor="b" bIns="0" lIns="0" spcFirstLastPara="1" rIns="0" wrap="square" tIns="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6" name="Google Shape;36;p7"/>
          <p:cNvSpPr txBox="1"/>
          <p:nvPr>
            <p:ph idx="1" type="body"/>
          </p:nvPr>
        </p:nvSpPr>
        <p:spPr>
          <a:xfrm>
            <a:off x="457200" y="2082325"/>
            <a:ext cx="2392500" cy="2767200"/>
          </a:xfrm>
          <a:prstGeom prst="rect">
            <a:avLst/>
          </a:prstGeom>
        </p:spPr>
        <p:txBody>
          <a:bodyPr anchorCtr="0" anchor="t" bIns="0" lIns="0" spcFirstLastPara="1" rIns="0" wrap="square" tIns="0"/>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7" name="Google Shape;37;p7"/>
          <p:cNvSpPr txBox="1"/>
          <p:nvPr>
            <p:ph idx="2" type="body"/>
          </p:nvPr>
        </p:nvSpPr>
        <p:spPr>
          <a:xfrm>
            <a:off x="2993928" y="2082325"/>
            <a:ext cx="2392500" cy="2767200"/>
          </a:xfrm>
          <a:prstGeom prst="rect">
            <a:avLst/>
          </a:prstGeom>
        </p:spPr>
        <p:txBody>
          <a:bodyPr anchorCtr="0" anchor="t" bIns="0" lIns="0" spcFirstLastPara="1" rIns="0" wrap="square" tIns="0"/>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8" name="Google Shape;38;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9" name="Shape 39"/>
        <p:cNvGrpSpPr/>
        <p:nvPr/>
      </p:nvGrpSpPr>
      <p:grpSpPr>
        <a:xfrm>
          <a:off x="0" y="0"/>
          <a:ext cx="0" cy="0"/>
          <a:chOff x="0" y="0"/>
          <a:chExt cx="0" cy="0"/>
        </a:xfrm>
      </p:grpSpPr>
      <p:sp>
        <p:nvSpPr>
          <p:cNvPr id="40" name="Google Shape;40;p8"/>
          <p:cNvSpPr txBox="1"/>
          <p:nvPr>
            <p:ph type="title"/>
          </p:nvPr>
        </p:nvSpPr>
        <p:spPr>
          <a:xfrm>
            <a:off x="457200" y="1044175"/>
            <a:ext cx="6300300" cy="857400"/>
          </a:xfrm>
          <a:prstGeom prst="rect">
            <a:avLst/>
          </a:prstGeom>
        </p:spPr>
        <p:txBody>
          <a:bodyPr anchorCtr="0" anchor="b" bIns="0" lIns="0" spcFirstLastPara="1" rIns="0" wrap="square" tIns="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41" name="Google Shape;41;p8"/>
          <p:cNvSpPr txBox="1"/>
          <p:nvPr>
            <p:ph idx="1" type="body"/>
          </p:nvPr>
        </p:nvSpPr>
        <p:spPr>
          <a:xfrm>
            <a:off x="457200" y="2082325"/>
            <a:ext cx="2359800" cy="2843400"/>
          </a:xfrm>
          <a:prstGeom prst="rect">
            <a:avLst/>
          </a:prstGeom>
        </p:spPr>
        <p:txBody>
          <a:bodyPr anchorCtr="0" anchor="t" bIns="0" lIns="0" spcFirstLastPara="1" rIns="0" wrap="square" tIns="0"/>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2" name="Google Shape;42;p8"/>
          <p:cNvSpPr txBox="1"/>
          <p:nvPr>
            <p:ph idx="2" type="body"/>
          </p:nvPr>
        </p:nvSpPr>
        <p:spPr>
          <a:xfrm>
            <a:off x="3392100" y="2082325"/>
            <a:ext cx="2359800" cy="2843400"/>
          </a:xfrm>
          <a:prstGeom prst="rect">
            <a:avLst/>
          </a:prstGeom>
        </p:spPr>
        <p:txBody>
          <a:bodyPr anchorCtr="0" anchor="t" bIns="0" lIns="0" spcFirstLastPara="1" rIns="0" wrap="square" tIns="0"/>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3" name="Google Shape;43;p8"/>
          <p:cNvSpPr txBox="1"/>
          <p:nvPr>
            <p:ph idx="3" type="body"/>
          </p:nvPr>
        </p:nvSpPr>
        <p:spPr>
          <a:xfrm>
            <a:off x="6326997" y="2082325"/>
            <a:ext cx="2359800" cy="2843400"/>
          </a:xfrm>
          <a:prstGeom prst="rect">
            <a:avLst/>
          </a:prstGeom>
        </p:spPr>
        <p:txBody>
          <a:bodyPr anchorCtr="0" anchor="t" bIns="0" lIns="0" spcFirstLastPara="1" rIns="0" wrap="square" tIns="0"/>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4" name="Google Shape;44;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pic>
        <p:nvPicPr>
          <p:cNvPr id="46" name="Google Shape;46;p9"/>
          <p:cNvPicPr preferRelativeResize="0"/>
          <p:nvPr/>
        </p:nvPicPr>
        <p:blipFill>
          <a:blip r:embed="rId2">
            <a:alphaModFix/>
          </a:blip>
          <a:stretch>
            <a:fillRect/>
          </a:stretch>
        </p:blipFill>
        <p:spPr>
          <a:xfrm>
            <a:off x="5872725" y="2225700"/>
            <a:ext cx="3118876" cy="2765399"/>
          </a:xfrm>
          <a:prstGeom prst="rect">
            <a:avLst/>
          </a:prstGeom>
          <a:noFill/>
          <a:ln>
            <a:noFill/>
          </a:ln>
        </p:spPr>
      </p:pic>
      <p:sp>
        <p:nvSpPr>
          <p:cNvPr id="47" name="Google Shape;47;p9"/>
          <p:cNvSpPr txBox="1"/>
          <p:nvPr>
            <p:ph type="title"/>
          </p:nvPr>
        </p:nvSpPr>
        <p:spPr>
          <a:xfrm>
            <a:off x="457200" y="1044175"/>
            <a:ext cx="6300300" cy="857400"/>
          </a:xfrm>
          <a:prstGeom prst="rect">
            <a:avLst/>
          </a:prstGeom>
        </p:spPr>
        <p:txBody>
          <a:bodyPr anchorCtr="0" anchor="b" bIns="0" lIns="0" spcFirstLastPara="1" rIns="0" wrap="square" tIns="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8" name="Google Shape;48;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no illustration">
  <p:cSld name="TITLE_ONLY_1">
    <p:spTree>
      <p:nvGrpSpPr>
        <p:cNvPr id="49" name="Shape 49"/>
        <p:cNvGrpSpPr/>
        <p:nvPr/>
      </p:nvGrpSpPr>
      <p:grpSpPr>
        <a:xfrm>
          <a:off x="0" y="0"/>
          <a:ext cx="0" cy="0"/>
          <a:chOff x="0" y="0"/>
          <a:chExt cx="0" cy="0"/>
        </a:xfrm>
      </p:grpSpPr>
      <p:sp>
        <p:nvSpPr>
          <p:cNvPr id="50" name="Google Shape;50;p10"/>
          <p:cNvSpPr txBox="1"/>
          <p:nvPr>
            <p:ph type="title"/>
          </p:nvPr>
        </p:nvSpPr>
        <p:spPr>
          <a:xfrm>
            <a:off x="457200" y="1044175"/>
            <a:ext cx="6300300" cy="857400"/>
          </a:xfrm>
          <a:prstGeom prst="rect">
            <a:avLst/>
          </a:prstGeom>
        </p:spPr>
        <p:txBody>
          <a:bodyPr anchorCtr="0" anchor="b" bIns="0" lIns="0" spcFirstLastPara="1" rIns="0" wrap="square" tIns="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51" name="Google Shape;51;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044175"/>
            <a:ext cx="6300300" cy="857400"/>
          </a:xfrm>
          <a:prstGeom prst="rect">
            <a:avLst/>
          </a:prstGeom>
          <a:noFill/>
          <a:ln>
            <a:noFill/>
          </a:ln>
        </p:spPr>
        <p:txBody>
          <a:bodyPr anchorCtr="0" anchor="b" bIns="0" lIns="0" spcFirstLastPara="1" rIns="0" wrap="square" tIns="0"/>
          <a:lstStyle>
            <a:lvl1pPr lvl="0">
              <a:spcBef>
                <a:spcPts val="0"/>
              </a:spcBef>
              <a:spcAft>
                <a:spcPts val="0"/>
              </a:spcAft>
              <a:buClr>
                <a:srgbClr val="A7D86D"/>
              </a:buClr>
              <a:buSzPts val="4800"/>
              <a:buFont typeface="Poppins"/>
              <a:buNone/>
              <a:defRPr b="1" sz="4800">
                <a:solidFill>
                  <a:srgbClr val="A7D86D"/>
                </a:solidFill>
                <a:latin typeface="Poppins"/>
                <a:ea typeface="Poppins"/>
                <a:cs typeface="Poppins"/>
                <a:sym typeface="Poppins"/>
              </a:defRPr>
            </a:lvl1pPr>
            <a:lvl2pPr lvl="1">
              <a:spcBef>
                <a:spcPts val="0"/>
              </a:spcBef>
              <a:spcAft>
                <a:spcPts val="0"/>
              </a:spcAft>
              <a:buClr>
                <a:srgbClr val="A7D86D"/>
              </a:buClr>
              <a:buSzPts val="4800"/>
              <a:buFont typeface="Poppins"/>
              <a:buNone/>
              <a:defRPr b="1" sz="4800">
                <a:solidFill>
                  <a:srgbClr val="A7D86D"/>
                </a:solidFill>
                <a:latin typeface="Poppins"/>
                <a:ea typeface="Poppins"/>
                <a:cs typeface="Poppins"/>
                <a:sym typeface="Poppins"/>
              </a:defRPr>
            </a:lvl2pPr>
            <a:lvl3pPr lvl="2">
              <a:spcBef>
                <a:spcPts val="0"/>
              </a:spcBef>
              <a:spcAft>
                <a:spcPts val="0"/>
              </a:spcAft>
              <a:buClr>
                <a:srgbClr val="A7D86D"/>
              </a:buClr>
              <a:buSzPts val="4800"/>
              <a:buFont typeface="Poppins"/>
              <a:buNone/>
              <a:defRPr b="1" sz="4800">
                <a:solidFill>
                  <a:srgbClr val="A7D86D"/>
                </a:solidFill>
                <a:latin typeface="Poppins"/>
                <a:ea typeface="Poppins"/>
                <a:cs typeface="Poppins"/>
                <a:sym typeface="Poppins"/>
              </a:defRPr>
            </a:lvl3pPr>
            <a:lvl4pPr lvl="3">
              <a:spcBef>
                <a:spcPts val="0"/>
              </a:spcBef>
              <a:spcAft>
                <a:spcPts val="0"/>
              </a:spcAft>
              <a:buClr>
                <a:srgbClr val="A7D86D"/>
              </a:buClr>
              <a:buSzPts val="4800"/>
              <a:buFont typeface="Poppins"/>
              <a:buNone/>
              <a:defRPr b="1" sz="4800">
                <a:solidFill>
                  <a:srgbClr val="A7D86D"/>
                </a:solidFill>
                <a:latin typeface="Poppins"/>
                <a:ea typeface="Poppins"/>
                <a:cs typeface="Poppins"/>
                <a:sym typeface="Poppins"/>
              </a:defRPr>
            </a:lvl4pPr>
            <a:lvl5pPr lvl="4">
              <a:spcBef>
                <a:spcPts val="0"/>
              </a:spcBef>
              <a:spcAft>
                <a:spcPts val="0"/>
              </a:spcAft>
              <a:buClr>
                <a:srgbClr val="A7D86D"/>
              </a:buClr>
              <a:buSzPts val="4800"/>
              <a:buFont typeface="Poppins"/>
              <a:buNone/>
              <a:defRPr b="1" sz="4800">
                <a:solidFill>
                  <a:srgbClr val="A7D86D"/>
                </a:solidFill>
                <a:latin typeface="Poppins"/>
                <a:ea typeface="Poppins"/>
                <a:cs typeface="Poppins"/>
                <a:sym typeface="Poppins"/>
              </a:defRPr>
            </a:lvl5pPr>
            <a:lvl6pPr lvl="5">
              <a:spcBef>
                <a:spcPts val="0"/>
              </a:spcBef>
              <a:spcAft>
                <a:spcPts val="0"/>
              </a:spcAft>
              <a:buClr>
                <a:srgbClr val="A7D86D"/>
              </a:buClr>
              <a:buSzPts val="4800"/>
              <a:buFont typeface="Poppins"/>
              <a:buNone/>
              <a:defRPr b="1" sz="4800">
                <a:solidFill>
                  <a:srgbClr val="A7D86D"/>
                </a:solidFill>
                <a:latin typeface="Poppins"/>
                <a:ea typeface="Poppins"/>
                <a:cs typeface="Poppins"/>
                <a:sym typeface="Poppins"/>
              </a:defRPr>
            </a:lvl6pPr>
            <a:lvl7pPr lvl="6">
              <a:spcBef>
                <a:spcPts val="0"/>
              </a:spcBef>
              <a:spcAft>
                <a:spcPts val="0"/>
              </a:spcAft>
              <a:buClr>
                <a:srgbClr val="A7D86D"/>
              </a:buClr>
              <a:buSzPts val="4800"/>
              <a:buFont typeface="Poppins"/>
              <a:buNone/>
              <a:defRPr b="1" sz="4800">
                <a:solidFill>
                  <a:srgbClr val="A7D86D"/>
                </a:solidFill>
                <a:latin typeface="Poppins"/>
                <a:ea typeface="Poppins"/>
                <a:cs typeface="Poppins"/>
                <a:sym typeface="Poppins"/>
              </a:defRPr>
            </a:lvl7pPr>
            <a:lvl8pPr lvl="7">
              <a:spcBef>
                <a:spcPts val="0"/>
              </a:spcBef>
              <a:spcAft>
                <a:spcPts val="0"/>
              </a:spcAft>
              <a:buClr>
                <a:srgbClr val="A7D86D"/>
              </a:buClr>
              <a:buSzPts val="4800"/>
              <a:buFont typeface="Poppins"/>
              <a:buNone/>
              <a:defRPr b="1" sz="4800">
                <a:solidFill>
                  <a:srgbClr val="A7D86D"/>
                </a:solidFill>
                <a:latin typeface="Poppins"/>
                <a:ea typeface="Poppins"/>
                <a:cs typeface="Poppins"/>
                <a:sym typeface="Poppins"/>
              </a:defRPr>
            </a:lvl8pPr>
            <a:lvl9pPr lvl="8">
              <a:spcBef>
                <a:spcPts val="0"/>
              </a:spcBef>
              <a:spcAft>
                <a:spcPts val="0"/>
              </a:spcAft>
              <a:buClr>
                <a:srgbClr val="A7D86D"/>
              </a:buClr>
              <a:buSzPts val="4800"/>
              <a:buFont typeface="Poppins"/>
              <a:buNone/>
              <a:defRPr b="1" sz="4800">
                <a:solidFill>
                  <a:srgbClr val="A7D86D"/>
                </a:solidFill>
                <a:latin typeface="Poppins"/>
                <a:ea typeface="Poppins"/>
                <a:cs typeface="Poppins"/>
                <a:sym typeface="Poppins"/>
              </a:defRPr>
            </a:lvl9pPr>
          </a:lstStyle>
          <a:p/>
        </p:txBody>
      </p:sp>
      <p:sp>
        <p:nvSpPr>
          <p:cNvPr id="7" name="Google Shape;7;p1"/>
          <p:cNvSpPr txBox="1"/>
          <p:nvPr>
            <p:ph idx="1" type="body"/>
          </p:nvPr>
        </p:nvSpPr>
        <p:spPr>
          <a:xfrm>
            <a:off x="457200" y="2038350"/>
            <a:ext cx="4929300" cy="1862700"/>
          </a:xfrm>
          <a:prstGeom prst="rect">
            <a:avLst/>
          </a:prstGeom>
          <a:noFill/>
          <a:ln>
            <a:noFill/>
          </a:ln>
        </p:spPr>
        <p:txBody>
          <a:bodyPr anchorCtr="0" anchor="t" bIns="0" lIns="0" spcFirstLastPara="1" rIns="0" wrap="square" tIns="0"/>
          <a:lstStyle>
            <a:lvl1pPr indent="-368300" lvl="0" marL="457200">
              <a:lnSpc>
                <a:spcPct val="115000"/>
              </a:lnSpc>
              <a:spcBef>
                <a:spcPts val="600"/>
              </a:spcBef>
              <a:spcAft>
                <a:spcPts val="0"/>
              </a:spcAft>
              <a:buClr>
                <a:srgbClr val="A7D86D"/>
              </a:buClr>
              <a:buSzPts val="2200"/>
              <a:buFont typeface="Muli Light"/>
              <a:buChar char="●"/>
              <a:defRPr sz="2200">
                <a:solidFill>
                  <a:srgbClr val="65617D"/>
                </a:solidFill>
                <a:latin typeface="Muli Light"/>
                <a:ea typeface="Muli Light"/>
                <a:cs typeface="Muli Light"/>
                <a:sym typeface="Muli Light"/>
              </a:defRPr>
            </a:lvl1pPr>
            <a:lvl2pPr indent="-368300" lvl="1" marL="9144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2pPr>
            <a:lvl3pPr indent="-368300" lvl="2" marL="13716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3pPr>
            <a:lvl4pPr indent="-368300" lvl="3" marL="18288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4pPr>
            <a:lvl5pPr indent="-368300" lvl="4" marL="22860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5pPr>
            <a:lvl6pPr indent="-368300" lvl="5" marL="27432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6pPr>
            <a:lvl7pPr indent="-368300" lvl="6" marL="32004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7pPr>
            <a:lvl8pPr indent="-368300" lvl="7" marL="36576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8pPr>
            <a:lvl9pPr indent="-368300" lvl="8" marL="41148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rgbClr val="A7D86D"/>
                </a:solidFill>
                <a:latin typeface="Poppins Light"/>
                <a:ea typeface="Poppins Light"/>
                <a:cs typeface="Poppins Light"/>
                <a:sym typeface="Poppins Light"/>
              </a:defRPr>
            </a:lvl1pPr>
            <a:lvl2pPr lvl="1" algn="r">
              <a:buNone/>
              <a:defRPr sz="1300">
                <a:solidFill>
                  <a:srgbClr val="A7D86D"/>
                </a:solidFill>
                <a:latin typeface="Poppins Light"/>
                <a:ea typeface="Poppins Light"/>
                <a:cs typeface="Poppins Light"/>
                <a:sym typeface="Poppins Light"/>
              </a:defRPr>
            </a:lvl2pPr>
            <a:lvl3pPr lvl="2" algn="r">
              <a:buNone/>
              <a:defRPr sz="1300">
                <a:solidFill>
                  <a:srgbClr val="A7D86D"/>
                </a:solidFill>
                <a:latin typeface="Poppins Light"/>
                <a:ea typeface="Poppins Light"/>
                <a:cs typeface="Poppins Light"/>
                <a:sym typeface="Poppins Light"/>
              </a:defRPr>
            </a:lvl3pPr>
            <a:lvl4pPr lvl="3" algn="r">
              <a:buNone/>
              <a:defRPr sz="1300">
                <a:solidFill>
                  <a:srgbClr val="A7D86D"/>
                </a:solidFill>
                <a:latin typeface="Poppins Light"/>
                <a:ea typeface="Poppins Light"/>
                <a:cs typeface="Poppins Light"/>
                <a:sym typeface="Poppins Light"/>
              </a:defRPr>
            </a:lvl4pPr>
            <a:lvl5pPr lvl="4" algn="r">
              <a:buNone/>
              <a:defRPr sz="1300">
                <a:solidFill>
                  <a:srgbClr val="A7D86D"/>
                </a:solidFill>
                <a:latin typeface="Poppins Light"/>
                <a:ea typeface="Poppins Light"/>
                <a:cs typeface="Poppins Light"/>
                <a:sym typeface="Poppins Light"/>
              </a:defRPr>
            </a:lvl5pPr>
            <a:lvl6pPr lvl="5" algn="r">
              <a:buNone/>
              <a:defRPr sz="1300">
                <a:solidFill>
                  <a:srgbClr val="A7D86D"/>
                </a:solidFill>
                <a:latin typeface="Poppins Light"/>
                <a:ea typeface="Poppins Light"/>
                <a:cs typeface="Poppins Light"/>
                <a:sym typeface="Poppins Light"/>
              </a:defRPr>
            </a:lvl6pPr>
            <a:lvl7pPr lvl="6" algn="r">
              <a:buNone/>
              <a:defRPr sz="1300">
                <a:solidFill>
                  <a:srgbClr val="A7D86D"/>
                </a:solidFill>
                <a:latin typeface="Poppins Light"/>
                <a:ea typeface="Poppins Light"/>
                <a:cs typeface="Poppins Light"/>
                <a:sym typeface="Poppins Light"/>
              </a:defRPr>
            </a:lvl7pPr>
            <a:lvl8pPr lvl="7" algn="r">
              <a:buNone/>
              <a:defRPr sz="1300">
                <a:solidFill>
                  <a:srgbClr val="A7D86D"/>
                </a:solidFill>
                <a:latin typeface="Poppins Light"/>
                <a:ea typeface="Poppins Light"/>
                <a:cs typeface="Poppins Light"/>
                <a:sym typeface="Poppins Light"/>
              </a:defRPr>
            </a:lvl8pPr>
            <a:lvl9pPr lvl="8" algn="r">
              <a:buNone/>
              <a:defRPr sz="1300">
                <a:solidFill>
                  <a:srgbClr val="A7D86D"/>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hyperlink" Target="https://scipy.github.io/devdocs/tutorial/ndimage.html" TargetMode="External"/><Relationship Id="rId4" Type="http://schemas.openxmlformats.org/officeDocument/2006/relationships/hyperlink" Target="https://homepages.inf.ed.ac.uk/rbf/HIPR2/gsmooth.htm" TargetMode="External"/><Relationship Id="rId5" Type="http://schemas.openxmlformats.org/officeDocument/2006/relationships/hyperlink" Target="https://www.slideshare.net/KirillEremenko/deep-learning-az-convolutional-neural-networks-cnn-module-2" TargetMode="External"/><Relationship Id="rId6" Type="http://schemas.openxmlformats.org/officeDocument/2006/relationships/hyperlink" Target="https://link.springer.com/chapter/10.1007/978-3-642-29455-6_93" TargetMode="External"/><Relationship Id="rId7" Type="http://schemas.openxmlformats.org/officeDocument/2006/relationships/hyperlink" Target="https://craftofcoding.files.wordpress.com/2017/02/lena.jpg" TargetMode="External"/><Relationship Id="rId8" Type="http://schemas.openxmlformats.org/officeDocument/2006/relationships/hyperlink" Target="https://www.csie.ntu.edu.tw/~r93944019/cv/hw4/opening.j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457200" y="1044175"/>
            <a:ext cx="6300300" cy="1531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Optical Character Recognition</a:t>
            </a:r>
            <a:endParaRPr/>
          </a:p>
        </p:txBody>
      </p:sp>
      <p:sp>
        <p:nvSpPr>
          <p:cNvPr id="66" name="Google Shape;66;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7" name="Google Shape;67;p14"/>
          <p:cNvSpPr txBox="1"/>
          <p:nvPr/>
        </p:nvSpPr>
        <p:spPr>
          <a:xfrm>
            <a:off x="600200" y="2932625"/>
            <a:ext cx="4665000" cy="14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Light"/>
                <a:ea typeface="Muli Light"/>
                <a:cs typeface="Muli Light"/>
                <a:sym typeface="Muli Light"/>
              </a:rPr>
              <a:t>Suryansh Rana Jain</a:t>
            </a:r>
            <a:endParaRPr>
              <a:latin typeface="Muli Light"/>
              <a:ea typeface="Muli Light"/>
              <a:cs typeface="Muli Light"/>
              <a:sym typeface="Muli Light"/>
            </a:endParaRPr>
          </a:p>
          <a:p>
            <a:pPr indent="0" lvl="0" marL="0" rtl="0" algn="l">
              <a:spcBef>
                <a:spcPts val="0"/>
              </a:spcBef>
              <a:spcAft>
                <a:spcPts val="0"/>
              </a:spcAft>
              <a:buNone/>
            </a:pPr>
            <a:r>
              <a:rPr lang="en">
                <a:latin typeface="Muli Light"/>
                <a:ea typeface="Muli Light"/>
                <a:cs typeface="Muli Light"/>
                <a:sym typeface="Muli Light"/>
              </a:rPr>
              <a:t>Ria Qi</a:t>
            </a:r>
            <a:endParaRPr>
              <a:latin typeface="Muli Light"/>
              <a:ea typeface="Muli Light"/>
              <a:cs typeface="Muli Light"/>
              <a:sym typeface="Muli Light"/>
            </a:endParaRPr>
          </a:p>
          <a:p>
            <a:pPr indent="0" lvl="0" marL="0" rtl="0" algn="l">
              <a:spcBef>
                <a:spcPts val="0"/>
              </a:spcBef>
              <a:spcAft>
                <a:spcPts val="0"/>
              </a:spcAft>
              <a:buNone/>
            </a:pPr>
            <a:r>
              <a:rPr lang="en">
                <a:latin typeface="Muli Light"/>
                <a:ea typeface="Muli Light"/>
                <a:cs typeface="Muli Light"/>
                <a:sym typeface="Muli Light"/>
              </a:rPr>
              <a:t>Nicolas Rios</a:t>
            </a:r>
            <a:endParaRPr>
              <a:latin typeface="Muli Light"/>
              <a:ea typeface="Muli Light"/>
              <a:cs typeface="Muli Light"/>
              <a:sym typeface="Mul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 name="Google Shape;145;p23"/>
          <p:cNvSpPr txBox="1"/>
          <p:nvPr/>
        </p:nvSpPr>
        <p:spPr>
          <a:xfrm>
            <a:off x="426725" y="713200"/>
            <a:ext cx="84123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Correction Methods - Gaussian Filter</a:t>
            </a:r>
            <a:endParaRPr b="1" sz="1800">
              <a:solidFill>
                <a:srgbClr val="A7D86D"/>
              </a:solidFill>
              <a:latin typeface="Muli"/>
              <a:ea typeface="Muli"/>
              <a:cs typeface="Muli"/>
              <a:sym typeface="Muli"/>
            </a:endParaRPr>
          </a:p>
        </p:txBody>
      </p:sp>
      <p:pic>
        <p:nvPicPr>
          <p:cNvPr id="146" name="Google Shape;146;p23"/>
          <p:cNvPicPr preferRelativeResize="0"/>
          <p:nvPr/>
        </p:nvPicPr>
        <p:blipFill>
          <a:blip r:embed="rId3">
            <a:alphaModFix/>
          </a:blip>
          <a:stretch>
            <a:fillRect/>
          </a:stretch>
        </p:blipFill>
        <p:spPr>
          <a:xfrm>
            <a:off x="589225" y="1493925"/>
            <a:ext cx="5723625" cy="3038025"/>
          </a:xfrm>
          <a:prstGeom prst="rect">
            <a:avLst/>
          </a:prstGeom>
          <a:noFill/>
          <a:ln>
            <a:noFill/>
          </a:ln>
        </p:spPr>
      </p:pic>
      <p:sp>
        <p:nvSpPr>
          <p:cNvPr id="147" name="Google Shape;147;p23"/>
          <p:cNvSpPr txBox="1"/>
          <p:nvPr/>
        </p:nvSpPr>
        <p:spPr>
          <a:xfrm>
            <a:off x="6446600" y="2394600"/>
            <a:ext cx="25191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uli Light"/>
                <a:ea typeface="Muli Light"/>
                <a:cs typeface="Muli Light"/>
                <a:sym typeface="Muli Light"/>
              </a:rPr>
              <a:t>Results in a cleaner pixel array</a:t>
            </a:r>
            <a:endParaRPr sz="1800">
              <a:latin typeface="Muli Light"/>
              <a:ea typeface="Muli Light"/>
              <a:cs typeface="Muli Light"/>
              <a:sym typeface="Muli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24"/>
          <p:cNvSpPr txBox="1"/>
          <p:nvPr/>
        </p:nvSpPr>
        <p:spPr>
          <a:xfrm>
            <a:off x="426725" y="713200"/>
            <a:ext cx="84123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Correction Methods - </a:t>
            </a:r>
            <a:r>
              <a:rPr b="1" lang="en" sz="1800">
                <a:solidFill>
                  <a:srgbClr val="A7D86D"/>
                </a:solidFill>
                <a:latin typeface="Muli"/>
                <a:ea typeface="Muli"/>
                <a:cs typeface="Muli"/>
                <a:sym typeface="Muli"/>
              </a:rPr>
              <a:t>Change Vertical Projection Threshold?</a:t>
            </a:r>
            <a:endParaRPr b="1" sz="1800">
              <a:solidFill>
                <a:srgbClr val="A7D86D"/>
              </a:solidFill>
              <a:latin typeface="Muli"/>
              <a:ea typeface="Muli"/>
              <a:cs typeface="Muli"/>
              <a:sym typeface="Muli"/>
            </a:endParaRPr>
          </a:p>
        </p:txBody>
      </p:sp>
      <p:pic>
        <p:nvPicPr>
          <p:cNvPr id="154" name="Google Shape;154;p24"/>
          <p:cNvPicPr preferRelativeResize="0"/>
          <p:nvPr/>
        </p:nvPicPr>
        <p:blipFill>
          <a:blip r:embed="rId3">
            <a:alphaModFix/>
          </a:blip>
          <a:stretch>
            <a:fillRect/>
          </a:stretch>
        </p:blipFill>
        <p:spPr>
          <a:xfrm>
            <a:off x="1078525" y="1428400"/>
            <a:ext cx="1800225" cy="2438400"/>
          </a:xfrm>
          <a:prstGeom prst="rect">
            <a:avLst/>
          </a:prstGeom>
          <a:noFill/>
          <a:ln>
            <a:noFill/>
          </a:ln>
        </p:spPr>
      </p:pic>
      <p:pic>
        <p:nvPicPr>
          <p:cNvPr id="155" name="Google Shape;155;p24"/>
          <p:cNvPicPr preferRelativeResize="0"/>
          <p:nvPr/>
        </p:nvPicPr>
        <p:blipFill>
          <a:blip r:embed="rId4">
            <a:alphaModFix/>
          </a:blip>
          <a:stretch>
            <a:fillRect/>
          </a:stretch>
        </p:blipFill>
        <p:spPr>
          <a:xfrm>
            <a:off x="3786600" y="3033488"/>
            <a:ext cx="1337825" cy="1272025"/>
          </a:xfrm>
          <a:prstGeom prst="rect">
            <a:avLst/>
          </a:prstGeom>
          <a:noFill/>
          <a:ln>
            <a:noFill/>
          </a:ln>
        </p:spPr>
      </p:pic>
      <p:sp>
        <p:nvSpPr>
          <p:cNvPr id="156" name="Google Shape;156;p24"/>
          <p:cNvSpPr txBox="1"/>
          <p:nvPr/>
        </p:nvSpPr>
        <p:spPr>
          <a:xfrm>
            <a:off x="3012600" y="1671275"/>
            <a:ext cx="61314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uli Light"/>
                <a:ea typeface="Muli Light"/>
                <a:cs typeface="Muli Light"/>
                <a:sym typeface="Muli Light"/>
              </a:rPr>
              <a:t>Proposition: Change threshold to account for smaller </a:t>
            </a:r>
            <a:endParaRPr sz="1800">
              <a:latin typeface="Muli Light"/>
              <a:ea typeface="Muli Light"/>
              <a:cs typeface="Muli Light"/>
              <a:sym typeface="Muli Light"/>
            </a:endParaRPr>
          </a:p>
          <a:p>
            <a:pPr indent="0" lvl="0" marL="914400" rtl="0" algn="l">
              <a:spcBef>
                <a:spcPts val="0"/>
              </a:spcBef>
              <a:spcAft>
                <a:spcPts val="0"/>
              </a:spcAft>
              <a:buNone/>
            </a:pPr>
            <a:r>
              <a:rPr lang="en" sz="1800">
                <a:latin typeface="Muli Light"/>
                <a:ea typeface="Muli Light"/>
                <a:cs typeface="Muli Light"/>
                <a:sym typeface="Muli Light"/>
              </a:rPr>
              <a:t>       peaks that represent overlap</a:t>
            </a:r>
            <a:endParaRPr sz="1800">
              <a:latin typeface="Muli Light"/>
              <a:ea typeface="Muli Light"/>
              <a:cs typeface="Muli Light"/>
              <a:sym typeface="Muli Light"/>
            </a:endParaRPr>
          </a:p>
        </p:txBody>
      </p:sp>
      <p:sp>
        <p:nvSpPr>
          <p:cNvPr id="157" name="Google Shape;157;p24"/>
          <p:cNvSpPr txBox="1"/>
          <p:nvPr/>
        </p:nvSpPr>
        <p:spPr>
          <a:xfrm>
            <a:off x="5279875" y="3385075"/>
            <a:ext cx="35592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uli Light"/>
                <a:ea typeface="Muli Light"/>
                <a:cs typeface="Muli Light"/>
                <a:sym typeface="Muli Light"/>
              </a:rPr>
              <a:t>Errors: letters that have areas </a:t>
            </a:r>
            <a:endParaRPr sz="1800">
              <a:latin typeface="Muli Light"/>
              <a:ea typeface="Muli Light"/>
              <a:cs typeface="Muli Light"/>
              <a:sym typeface="Muli Light"/>
            </a:endParaRPr>
          </a:p>
          <a:p>
            <a:pPr indent="457200" lvl="0" marL="0" rtl="0" algn="l">
              <a:spcBef>
                <a:spcPts val="0"/>
              </a:spcBef>
              <a:spcAft>
                <a:spcPts val="0"/>
              </a:spcAft>
              <a:buNone/>
            </a:pPr>
            <a:r>
              <a:rPr lang="en" sz="1800">
                <a:latin typeface="Muli Light"/>
                <a:ea typeface="Muli Light"/>
                <a:cs typeface="Muli Light"/>
                <a:sym typeface="Muli Light"/>
              </a:rPr>
              <a:t>     without overlap</a:t>
            </a:r>
            <a:endParaRPr sz="1800">
              <a:latin typeface="Muli Light"/>
              <a:ea typeface="Muli Light"/>
              <a:cs typeface="Muli Light"/>
              <a:sym typeface="Muli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25"/>
          <p:cNvSpPr txBox="1"/>
          <p:nvPr/>
        </p:nvSpPr>
        <p:spPr>
          <a:xfrm>
            <a:off x="426725" y="713200"/>
            <a:ext cx="84123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Correction Methods - </a:t>
            </a:r>
            <a:r>
              <a:rPr b="1" lang="en" sz="2400">
                <a:solidFill>
                  <a:srgbClr val="A7D86D"/>
                </a:solidFill>
                <a:latin typeface="Muli"/>
                <a:ea typeface="Muli"/>
                <a:cs typeface="Muli"/>
                <a:sym typeface="Muli"/>
              </a:rPr>
              <a:t>Object Labeling </a:t>
            </a:r>
            <a:endParaRPr b="1" sz="2400">
              <a:solidFill>
                <a:srgbClr val="A7D86D"/>
              </a:solidFill>
              <a:latin typeface="Muli"/>
              <a:ea typeface="Muli"/>
              <a:cs typeface="Muli"/>
              <a:sym typeface="Muli"/>
            </a:endParaRPr>
          </a:p>
        </p:txBody>
      </p:sp>
      <p:pic>
        <p:nvPicPr>
          <p:cNvPr id="164" name="Google Shape;164;p25"/>
          <p:cNvPicPr preferRelativeResize="0"/>
          <p:nvPr/>
        </p:nvPicPr>
        <p:blipFill>
          <a:blip r:embed="rId3">
            <a:alphaModFix/>
          </a:blip>
          <a:stretch>
            <a:fillRect/>
          </a:stretch>
        </p:blipFill>
        <p:spPr>
          <a:xfrm>
            <a:off x="524975" y="1457325"/>
            <a:ext cx="3667125" cy="2228850"/>
          </a:xfrm>
          <a:prstGeom prst="rect">
            <a:avLst/>
          </a:prstGeom>
          <a:noFill/>
          <a:ln>
            <a:noFill/>
          </a:ln>
        </p:spPr>
      </p:pic>
      <p:sp>
        <p:nvSpPr>
          <p:cNvPr id="165" name="Google Shape;165;p25"/>
          <p:cNvSpPr txBox="1"/>
          <p:nvPr/>
        </p:nvSpPr>
        <p:spPr>
          <a:xfrm>
            <a:off x="426725" y="3842825"/>
            <a:ext cx="40452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Light"/>
                <a:ea typeface="Muli Light"/>
                <a:cs typeface="Muli Light"/>
                <a:sym typeface="Muli Light"/>
              </a:rPr>
              <a:t>Image before and after preprocessing</a:t>
            </a:r>
            <a:endParaRPr>
              <a:latin typeface="Muli Light"/>
              <a:ea typeface="Muli Light"/>
              <a:cs typeface="Muli Light"/>
              <a:sym typeface="Muli Light"/>
            </a:endParaRPr>
          </a:p>
        </p:txBody>
      </p:sp>
      <p:sp>
        <p:nvSpPr>
          <p:cNvPr id="166" name="Google Shape;166;p25"/>
          <p:cNvSpPr txBox="1"/>
          <p:nvPr/>
        </p:nvSpPr>
        <p:spPr>
          <a:xfrm>
            <a:off x="4943675" y="1785206"/>
            <a:ext cx="36672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Light"/>
                <a:ea typeface="Muli Light"/>
                <a:cs typeface="Muli Light"/>
                <a:sym typeface="Muli Light"/>
              </a:rPr>
              <a:t>Algorithm for connected component labeling </a:t>
            </a:r>
            <a:endParaRPr>
              <a:latin typeface="Muli Light"/>
              <a:ea typeface="Muli Light"/>
              <a:cs typeface="Muli Light"/>
              <a:sym typeface="Muli Light"/>
            </a:endParaRPr>
          </a:p>
        </p:txBody>
      </p:sp>
      <p:pic>
        <p:nvPicPr>
          <p:cNvPr id="167" name="Google Shape;167;p25"/>
          <p:cNvPicPr preferRelativeResize="0"/>
          <p:nvPr/>
        </p:nvPicPr>
        <p:blipFill>
          <a:blip r:embed="rId4">
            <a:alphaModFix/>
          </a:blip>
          <a:stretch>
            <a:fillRect/>
          </a:stretch>
        </p:blipFill>
        <p:spPr>
          <a:xfrm>
            <a:off x="4943675" y="2600675"/>
            <a:ext cx="3802243" cy="1996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6"/>
          <p:cNvSpPr txBox="1"/>
          <p:nvPr/>
        </p:nvSpPr>
        <p:spPr>
          <a:xfrm>
            <a:off x="443400" y="599250"/>
            <a:ext cx="82572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Labeled Objects </a:t>
            </a:r>
            <a:endParaRPr b="1" sz="3000">
              <a:solidFill>
                <a:srgbClr val="A7D86D"/>
              </a:solidFill>
              <a:latin typeface="Muli"/>
              <a:ea typeface="Muli"/>
              <a:cs typeface="Muli"/>
              <a:sym typeface="Muli"/>
            </a:endParaRPr>
          </a:p>
        </p:txBody>
      </p:sp>
      <p:pic>
        <p:nvPicPr>
          <p:cNvPr id="174" name="Google Shape;174;p26"/>
          <p:cNvPicPr preferRelativeResize="0"/>
          <p:nvPr/>
        </p:nvPicPr>
        <p:blipFill>
          <a:blip r:embed="rId3">
            <a:alphaModFix/>
          </a:blip>
          <a:stretch>
            <a:fillRect/>
          </a:stretch>
        </p:blipFill>
        <p:spPr>
          <a:xfrm>
            <a:off x="524975" y="1360788"/>
            <a:ext cx="3926450" cy="2421925"/>
          </a:xfrm>
          <a:prstGeom prst="rect">
            <a:avLst/>
          </a:prstGeom>
          <a:noFill/>
          <a:ln>
            <a:noFill/>
          </a:ln>
        </p:spPr>
      </p:pic>
      <p:pic>
        <p:nvPicPr>
          <p:cNvPr id="175" name="Google Shape;175;p26"/>
          <p:cNvPicPr preferRelativeResize="0"/>
          <p:nvPr/>
        </p:nvPicPr>
        <p:blipFill>
          <a:blip r:embed="rId4">
            <a:alphaModFix/>
          </a:blip>
          <a:stretch>
            <a:fillRect/>
          </a:stretch>
        </p:blipFill>
        <p:spPr>
          <a:xfrm>
            <a:off x="5252850" y="2271450"/>
            <a:ext cx="3447750" cy="224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1" name="Google Shape;181;p27"/>
          <p:cNvSpPr txBox="1"/>
          <p:nvPr/>
        </p:nvSpPr>
        <p:spPr>
          <a:xfrm>
            <a:off x="443400" y="599250"/>
            <a:ext cx="82572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Boundary boxes and  Integration</a:t>
            </a:r>
            <a:endParaRPr b="1" sz="3000">
              <a:solidFill>
                <a:srgbClr val="A7D86D"/>
              </a:solidFill>
              <a:latin typeface="Muli"/>
              <a:ea typeface="Muli"/>
              <a:cs typeface="Muli"/>
              <a:sym typeface="Muli"/>
            </a:endParaRPr>
          </a:p>
        </p:txBody>
      </p:sp>
      <p:pic>
        <p:nvPicPr>
          <p:cNvPr id="182" name="Google Shape;182;p27"/>
          <p:cNvPicPr preferRelativeResize="0"/>
          <p:nvPr/>
        </p:nvPicPr>
        <p:blipFill>
          <a:blip r:embed="rId3">
            <a:alphaModFix/>
          </a:blip>
          <a:stretch>
            <a:fillRect/>
          </a:stretch>
        </p:blipFill>
        <p:spPr>
          <a:xfrm>
            <a:off x="1856000" y="1851888"/>
            <a:ext cx="1990725" cy="981075"/>
          </a:xfrm>
          <a:prstGeom prst="rect">
            <a:avLst/>
          </a:prstGeom>
          <a:noFill/>
          <a:ln>
            <a:noFill/>
          </a:ln>
        </p:spPr>
      </p:pic>
      <p:pic>
        <p:nvPicPr>
          <p:cNvPr id="183" name="Google Shape;183;p27"/>
          <p:cNvPicPr preferRelativeResize="0"/>
          <p:nvPr/>
        </p:nvPicPr>
        <p:blipFill>
          <a:blip r:embed="rId4">
            <a:alphaModFix/>
          </a:blip>
          <a:stretch>
            <a:fillRect/>
          </a:stretch>
        </p:blipFill>
        <p:spPr>
          <a:xfrm>
            <a:off x="5962525" y="2459983"/>
            <a:ext cx="1615375" cy="1647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28"/>
          <p:cNvSpPr txBox="1"/>
          <p:nvPr/>
        </p:nvSpPr>
        <p:spPr>
          <a:xfrm>
            <a:off x="1011275" y="2237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Convolutional Neural Network (CNN)</a:t>
            </a:r>
            <a:endParaRPr b="1" sz="3000">
              <a:solidFill>
                <a:srgbClr val="A7D86D"/>
              </a:solidFill>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29"/>
          <p:cNvSpPr txBox="1"/>
          <p:nvPr/>
        </p:nvSpPr>
        <p:spPr>
          <a:xfrm>
            <a:off x="1011275" y="713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Convolutional Neural Network (CNN)</a:t>
            </a:r>
            <a:endParaRPr b="1" sz="3000">
              <a:solidFill>
                <a:srgbClr val="A7D86D"/>
              </a:solidFill>
              <a:latin typeface="Muli"/>
              <a:ea typeface="Muli"/>
              <a:cs typeface="Muli"/>
              <a:sym typeface="Muli"/>
            </a:endParaRPr>
          </a:p>
        </p:txBody>
      </p:sp>
      <p:sp>
        <p:nvSpPr>
          <p:cNvPr id="196" name="Google Shape;196;p29"/>
          <p:cNvSpPr/>
          <p:nvPr/>
        </p:nvSpPr>
        <p:spPr>
          <a:xfrm>
            <a:off x="2486825" y="2845650"/>
            <a:ext cx="946200" cy="12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p:nvPr/>
        </p:nvSpPr>
        <p:spPr>
          <a:xfrm>
            <a:off x="3627275" y="1838775"/>
            <a:ext cx="1868100" cy="206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CNN</a:t>
            </a:r>
            <a:endParaRPr/>
          </a:p>
        </p:txBody>
      </p:sp>
      <p:sp>
        <p:nvSpPr>
          <p:cNvPr id="198" name="Google Shape;198;p29"/>
          <p:cNvSpPr/>
          <p:nvPr/>
        </p:nvSpPr>
        <p:spPr>
          <a:xfrm>
            <a:off x="5689625" y="2845650"/>
            <a:ext cx="946200" cy="12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6830075" y="1814475"/>
            <a:ext cx="2102400" cy="211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OUTPUT IMAGE CLASS LABEL</a:t>
            </a:r>
            <a:endParaRPr/>
          </a:p>
        </p:txBody>
      </p:sp>
      <p:sp>
        <p:nvSpPr>
          <p:cNvPr id="200" name="Google Shape;200;p29"/>
          <p:cNvSpPr/>
          <p:nvPr/>
        </p:nvSpPr>
        <p:spPr>
          <a:xfrm>
            <a:off x="190175" y="1814475"/>
            <a:ext cx="2102400" cy="211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INPUT IMAGE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 name="Google Shape;206;p30"/>
          <p:cNvSpPr/>
          <p:nvPr/>
        </p:nvSpPr>
        <p:spPr>
          <a:xfrm>
            <a:off x="2438300" y="1244375"/>
            <a:ext cx="946200" cy="12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3578750" y="237500"/>
            <a:ext cx="1868100" cy="206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CNN</a:t>
            </a:r>
            <a:endParaRPr/>
          </a:p>
        </p:txBody>
      </p:sp>
      <p:sp>
        <p:nvSpPr>
          <p:cNvPr id="208" name="Google Shape;208;p30"/>
          <p:cNvSpPr/>
          <p:nvPr/>
        </p:nvSpPr>
        <p:spPr>
          <a:xfrm>
            <a:off x="5641100" y="1244375"/>
            <a:ext cx="946200" cy="12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6781550" y="213200"/>
            <a:ext cx="2102400" cy="211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Happy</a:t>
            </a:r>
            <a:endParaRPr/>
          </a:p>
        </p:txBody>
      </p:sp>
      <p:sp>
        <p:nvSpPr>
          <p:cNvPr id="210" name="Google Shape;210;p30"/>
          <p:cNvSpPr/>
          <p:nvPr/>
        </p:nvSpPr>
        <p:spPr>
          <a:xfrm>
            <a:off x="141650" y="213200"/>
            <a:ext cx="2102400" cy="211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2421300" y="3568200"/>
            <a:ext cx="946200" cy="12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a:off x="3561750" y="2561325"/>
            <a:ext cx="1868100" cy="206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CNN</a:t>
            </a:r>
            <a:endParaRPr/>
          </a:p>
        </p:txBody>
      </p:sp>
      <p:sp>
        <p:nvSpPr>
          <p:cNvPr id="213" name="Google Shape;213;p30"/>
          <p:cNvSpPr/>
          <p:nvPr/>
        </p:nvSpPr>
        <p:spPr>
          <a:xfrm>
            <a:off x="5624100" y="3568200"/>
            <a:ext cx="946200" cy="12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6764550" y="2537025"/>
            <a:ext cx="2102400" cy="211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Sad</a:t>
            </a:r>
            <a:endParaRPr/>
          </a:p>
        </p:txBody>
      </p:sp>
      <p:sp>
        <p:nvSpPr>
          <p:cNvPr id="215" name="Google Shape;215;p30"/>
          <p:cNvSpPr/>
          <p:nvPr/>
        </p:nvSpPr>
        <p:spPr>
          <a:xfrm>
            <a:off x="124650" y="2537025"/>
            <a:ext cx="2102400" cy="211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557250" y="677650"/>
            <a:ext cx="1237200" cy="1213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557250" y="2985825"/>
            <a:ext cx="1237200" cy="1213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31"/>
          <p:cNvSpPr/>
          <p:nvPr/>
        </p:nvSpPr>
        <p:spPr>
          <a:xfrm>
            <a:off x="2885550" y="605975"/>
            <a:ext cx="2683500" cy="91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Convolution </a:t>
            </a:r>
            <a:endParaRPr/>
          </a:p>
        </p:txBody>
      </p:sp>
      <p:sp>
        <p:nvSpPr>
          <p:cNvPr id="224" name="Google Shape;224;p31"/>
          <p:cNvSpPr/>
          <p:nvPr/>
        </p:nvSpPr>
        <p:spPr>
          <a:xfrm>
            <a:off x="2885550" y="1696175"/>
            <a:ext cx="2683500" cy="91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Max Pooling</a:t>
            </a:r>
            <a:endParaRPr/>
          </a:p>
        </p:txBody>
      </p:sp>
      <p:sp>
        <p:nvSpPr>
          <p:cNvPr id="225" name="Google Shape;225;p31"/>
          <p:cNvSpPr/>
          <p:nvPr/>
        </p:nvSpPr>
        <p:spPr>
          <a:xfrm>
            <a:off x="2885550" y="2786375"/>
            <a:ext cx="2683500" cy="91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Flattening </a:t>
            </a:r>
            <a:endParaRPr/>
          </a:p>
        </p:txBody>
      </p:sp>
      <p:sp>
        <p:nvSpPr>
          <p:cNvPr id="226" name="Google Shape;226;p31"/>
          <p:cNvSpPr/>
          <p:nvPr/>
        </p:nvSpPr>
        <p:spPr>
          <a:xfrm>
            <a:off x="2885550" y="3876575"/>
            <a:ext cx="2683500" cy="91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Full Connection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32"/>
          <p:cNvSpPr txBox="1"/>
          <p:nvPr/>
        </p:nvSpPr>
        <p:spPr>
          <a:xfrm>
            <a:off x="1011275" y="713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Convolution</a:t>
            </a:r>
            <a:endParaRPr b="1" sz="3000">
              <a:solidFill>
                <a:srgbClr val="A7D86D"/>
              </a:solidFill>
              <a:latin typeface="Muli"/>
              <a:ea typeface="Muli"/>
              <a:cs typeface="Muli"/>
              <a:sym typeface="Muli"/>
            </a:endParaRPr>
          </a:p>
        </p:txBody>
      </p:sp>
      <p:pic>
        <p:nvPicPr>
          <p:cNvPr id="233" name="Google Shape;233;p32"/>
          <p:cNvPicPr preferRelativeResize="0"/>
          <p:nvPr/>
        </p:nvPicPr>
        <p:blipFill>
          <a:blip r:embed="rId3">
            <a:alphaModFix/>
          </a:blip>
          <a:stretch>
            <a:fillRect/>
          </a:stretch>
        </p:blipFill>
        <p:spPr>
          <a:xfrm>
            <a:off x="484100" y="1615450"/>
            <a:ext cx="8175784" cy="223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nvSpPr>
        <p:spPr>
          <a:xfrm>
            <a:off x="441250" y="574325"/>
            <a:ext cx="61314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How we built it </a:t>
            </a:r>
            <a:endParaRPr b="1" sz="3000">
              <a:solidFill>
                <a:srgbClr val="A7D86D"/>
              </a:solidFill>
              <a:latin typeface="Muli"/>
              <a:ea typeface="Muli"/>
              <a:cs typeface="Muli"/>
              <a:sym typeface="Muli"/>
            </a:endParaRPr>
          </a:p>
          <a:p>
            <a:pPr indent="0" lvl="0" marL="457200" rtl="0" algn="l">
              <a:spcBef>
                <a:spcPts val="0"/>
              </a:spcBef>
              <a:spcAft>
                <a:spcPts val="0"/>
              </a:spcAft>
              <a:buNone/>
            </a:pPr>
            <a:r>
              <a:t/>
            </a:r>
            <a:endParaRPr b="1" sz="3000">
              <a:solidFill>
                <a:srgbClr val="A7D86D"/>
              </a:solidFill>
              <a:latin typeface="Muli"/>
              <a:ea typeface="Muli"/>
              <a:cs typeface="Muli"/>
              <a:sym typeface="Muli"/>
            </a:endParaRPr>
          </a:p>
        </p:txBody>
      </p:sp>
      <p:pic>
        <p:nvPicPr>
          <p:cNvPr id="74" name="Google Shape;74;p15"/>
          <p:cNvPicPr preferRelativeResize="0"/>
          <p:nvPr/>
        </p:nvPicPr>
        <p:blipFill>
          <a:blip r:embed="rId3">
            <a:alphaModFix/>
          </a:blip>
          <a:stretch>
            <a:fillRect/>
          </a:stretch>
        </p:blipFill>
        <p:spPr>
          <a:xfrm>
            <a:off x="3710575" y="1260428"/>
            <a:ext cx="5318701" cy="620000"/>
          </a:xfrm>
          <a:prstGeom prst="rect">
            <a:avLst/>
          </a:prstGeom>
          <a:noFill/>
          <a:ln>
            <a:noFill/>
          </a:ln>
        </p:spPr>
      </p:pic>
      <p:pic>
        <p:nvPicPr>
          <p:cNvPr id="75" name="Google Shape;75;p15"/>
          <p:cNvPicPr preferRelativeResize="0"/>
          <p:nvPr/>
        </p:nvPicPr>
        <p:blipFill>
          <a:blip r:embed="rId4">
            <a:alphaModFix/>
          </a:blip>
          <a:stretch>
            <a:fillRect/>
          </a:stretch>
        </p:blipFill>
        <p:spPr>
          <a:xfrm>
            <a:off x="928226" y="2908725"/>
            <a:ext cx="4374625" cy="1929975"/>
          </a:xfrm>
          <a:prstGeom prst="rect">
            <a:avLst/>
          </a:prstGeom>
          <a:noFill/>
          <a:ln>
            <a:noFill/>
          </a:ln>
        </p:spPr>
      </p:pic>
      <p:sp>
        <p:nvSpPr>
          <p:cNvPr id="76" name="Google Shape;76;p15"/>
          <p:cNvSpPr txBox="1"/>
          <p:nvPr/>
        </p:nvSpPr>
        <p:spPr>
          <a:xfrm>
            <a:off x="505975" y="1525275"/>
            <a:ext cx="3204600" cy="73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Muli"/>
              <a:buAutoNum type="arabicPeriod"/>
            </a:pPr>
            <a:r>
              <a:rPr b="1" lang="en" sz="2400">
                <a:latin typeface="Muli"/>
                <a:ea typeface="Muli"/>
                <a:cs typeface="Muli"/>
                <a:sym typeface="Muli"/>
              </a:rPr>
              <a:t>Image Processing</a:t>
            </a:r>
            <a:endParaRPr b="1" sz="2400">
              <a:latin typeface="Muli"/>
              <a:ea typeface="Muli"/>
              <a:cs typeface="Muli"/>
              <a:sym typeface="Muli"/>
            </a:endParaRPr>
          </a:p>
          <a:p>
            <a:pPr indent="-381000" lvl="0" marL="457200" rtl="0" algn="l">
              <a:spcBef>
                <a:spcPts val="0"/>
              </a:spcBef>
              <a:spcAft>
                <a:spcPts val="0"/>
              </a:spcAft>
              <a:buClr>
                <a:srgbClr val="000000"/>
              </a:buClr>
              <a:buSzPts val="2400"/>
              <a:buFont typeface="Muli"/>
              <a:buAutoNum type="arabicPeriod"/>
            </a:pPr>
            <a:r>
              <a:rPr b="1" lang="en" sz="2400">
                <a:latin typeface="Muli"/>
                <a:ea typeface="Muli"/>
                <a:cs typeface="Muli"/>
                <a:sym typeface="Muli"/>
              </a:rPr>
              <a:t>Segmentation</a:t>
            </a:r>
            <a:endParaRPr b="1" sz="2400">
              <a:latin typeface="Muli"/>
              <a:ea typeface="Muli"/>
              <a:cs typeface="Muli"/>
              <a:sym typeface="Muli"/>
            </a:endParaRPr>
          </a:p>
          <a:p>
            <a:pPr indent="-381000" lvl="0" marL="457200" rtl="0" algn="l">
              <a:spcBef>
                <a:spcPts val="0"/>
              </a:spcBef>
              <a:spcAft>
                <a:spcPts val="0"/>
              </a:spcAft>
              <a:buClr>
                <a:srgbClr val="000000"/>
              </a:buClr>
              <a:buSzPts val="2400"/>
              <a:buFont typeface="Muli"/>
              <a:buAutoNum type="arabicPeriod"/>
            </a:pPr>
            <a:r>
              <a:rPr b="1" lang="en" sz="2400">
                <a:latin typeface="Muli"/>
                <a:ea typeface="Muli"/>
                <a:cs typeface="Muli"/>
                <a:sym typeface="Muli"/>
              </a:rPr>
              <a:t>CNN</a:t>
            </a:r>
            <a:endParaRPr sz="2400">
              <a:latin typeface="Muli Light"/>
              <a:ea typeface="Muli Light"/>
              <a:cs typeface="Muli Light"/>
              <a:sym typeface="Muli Light"/>
            </a:endParaRPr>
          </a:p>
        </p:txBody>
      </p:sp>
      <p:sp>
        <p:nvSpPr>
          <p:cNvPr id="77" name="Google Shape;77;p15"/>
          <p:cNvSpPr txBox="1"/>
          <p:nvPr/>
        </p:nvSpPr>
        <p:spPr>
          <a:xfrm>
            <a:off x="5460200" y="3009400"/>
            <a:ext cx="34509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Light"/>
                <a:ea typeface="Muli Light"/>
                <a:cs typeface="Muli Light"/>
                <a:sym typeface="Muli Light"/>
              </a:rPr>
              <a:t>Languages Used:</a:t>
            </a:r>
            <a:endParaRPr>
              <a:latin typeface="Muli Light"/>
              <a:ea typeface="Muli Light"/>
              <a:cs typeface="Muli Light"/>
              <a:sym typeface="Muli Light"/>
            </a:endParaRPr>
          </a:p>
          <a:p>
            <a:pPr indent="0" lvl="0" marL="0" rtl="0" algn="l">
              <a:spcBef>
                <a:spcPts val="0"/>
              </a:spcBef>
              <a:spcAft>
                <a:spcPts val="0"/>
              </a:spcAft>
              <a:buNone/>
            </a:pPr>
            <a:r>
              <a:rPr lang="en">
                <a:latin typeface="Muli Light"/>
                <a:ea typeface="Muli Light"/>
                <a:cs typeface="Muli Light"/>
                <a:sym typeface="Muli Light"/>
              </a:rPr>
              <a:t>Python </a:t>
            </a:r>
            <a:endParaRPr>
              <a:latin typeface="Muli Light"/>
              <a:ea typeface="Muli Light"/>
              <a:cs typeface="Muli Light"/>
              <a:sym typeface="Muli Light"/>
            </a:endParaRPr>
          </a:p>
          <a:p>
            <a:pPr indent="0" lvl="0" marL="0" rtl="0" algn="l">
              <a:spcBef>
                <a:spcPts val="0"/>
              </a:spcBef>
              <a:spcAft>
                <a:spcPts val="0"/>
              </a:spcAft>
              <a:buNone/>
            </a:pPr>
            <a:r>
              <a:rPr lang="en">
                <a:latin typeface="Muli Light"/>
                <a:ea typeface="Muli Light"/>
                <a:cs typeface="Muli Light"/>
                <a:sym typeface="Muli Light"/>
              </a:rPr>
              <a:t>Bash</a:t>
            </a:r>
            <a:endParaRPr>
              <a:latin typeface="Muli Light"/>
              <a:ea typeface="Muli Light"/>
              <a:cs typeface="Muli Light"/>
              <a:sym typeface="Muli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33"/>
          <p:cNvPicPr preferRelativeResize="0"/>
          <p:nvPr/>
        </p:nvPicPr>
        <p:blipFill>
          <a:blip r:embed="rId3">
            <a:alphaModFix/>
          </a:blip>
          <a:stretch>
            <a:fillRect/>
          </a:stretch>
        </p:blipFill>
        <p:spPr>
          <a:xfrm>
            <a:off x="152400" y="152400"/>
            <a:ext cx="8839200" cy="38772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34"/>
          <p:cNvPicPr preferRelativeResize="0"/>
          <p:nvPr/>
        </p:nvPicPr>
        <p:blipFill>
          <a:blip r:embed="rId3">
            <a:alphaModFix/>
          </a:blip>
          <a:stretch>
            <a:fillRect/>
          </a:stretch>
        </p:blipFill>
        <p:spPr>
          <a:xfrm>
            <a:off x="152400" y="152400"/>
            <a:ext cx="8839200" cy="38849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35"/>
          <p:cNvPicPr preferRelativeResize="0"/>
          <p:nvPr/>
        </p:nvPicPr>
        <p:blipFill>
          <a:blip r:embed="rId3">
            <a:alphaModFix/>
          </a:blip>
          <a:stretch>
            <a:fillRect/>
          </a:stretch>
        </p:blipFill>
        <p:spPr>
          <a:xfrm>
            <a:off x="152400" y="152400"/>
            <a:ext cx="8839201" cy="38911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36"/>
          <p:cNvPicPr preferRelativeResize="0"/>
          <p:nvPr/>
        </p:nvPicPr>
        <p:blipFill>
          <a:blip r:embed="rId3">
            <a:alphaModFix/>
          </a:blip>
          <a:stretch>
            <a:fillRect/>
          </a:stretch>
        </p:blipFill>
        <p:spPr>
          <a:xfrm>
            <a:off x="152400" y="152400"/>
            <a:ext cx="8839200" cy="3896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37"/>
          <p:cNvPicPr preferRelativeResize="0"/>
          <p:nvPr/>
        </p:nvPicPr>
        <p:blipFill>
          <a:blip r:embed="rId3">
            <a:alphaModFix/>
          </a:blip>
          <a:stretch>
            <a:fillRect/>
          </a:stretch>
        </p:blipFill>
        <p:spPr>
          <a:xfrm>
            <a:off x="152400" y="152400"/>
            <a:ext cx="8839202" cy="4040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38"/>
          <p:cNvSpPr txBox="1"/>
          <p:nvPr/>
        </p:nvSpPr>
        <p:spPr>
          <a:xfrm>
            <a:off x="1011275" y="713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ReLU Layer </a:t>
            </a:r>
            <a:endParaRPr b="1" sz="3000">
              <a:solidFill>
                <a:srgbClr val="A7D86D"/>
              </a:solidFill>
              <a:latin typeface="Muli"/>
              <a:ea typeface="Muli"/>
              <a:cs typeface="Muli"/>
              <a:sym typeface="Muli"/>
            </a:endParaRPr>
          </a:p>
        </p:txBody>
      </p:sp>
      <p:pic>
        <p:nvPicPr>
          <p:cNvPr id="270" name="Google Shape;270;p38"/>
          <p:cNvPicPr preferRelativeResize="0"/>
          <p:nvPr/>
        </p:nvPicPr>
        <p:blipFill>
          <a:blip r:embed="rId3">
            <a:alphaModFix/>
          </a:blip>
          <a:stretch>
            <a:fillRect/>
          </a:stretch>
        </p:blipFill>
        <p:spPr>
          <a:xfrm>
            <a:off x="152400" y="1580800"/>
            <a:ext cx="8839200" cy="2981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39"/>
          <p:cNvSpPr txBox="1"/>
          <p:nvPr/>
        </p:nvSpPr>
        <p:spPr>
          <a:xfrm>
            <a:off x="1011275" y="713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Max Pooling</a:t>
            </a:r>
            <a:endParaRPr b="1" sz="3000">
              <a:solidFill>
                <a:srgbClr val="A7D86D"/>
              </a:solidFill>
              <a:latin typeface="Muli"/>
              <a:ea typeface="Muli"/>
              <a:cs typeface="Muli"/>
              <a:sym typeface="Muli"/>
            </a:endParaRPr>
          </a:p>
        </p:txBody>
      </p:sp>
      <p:pic>
        <p:nvPicPr>
          <p:cNvPr id="277" name="Google Shape;277;p39"/>
          <p:cNvPicPr preferRelativeResize="0"/>
          <p:nvPr/>
        </p:nvPicPr>
        <p:blipFill>
          <a:blip r:embed="rId3">
            <a:alphaModFix/>
          </a:blip>
          <a:stretch>
            <a:fillRect/>
          </a:stretch>
        </p:blipFill>
        <p:spPr>
          <a:xfrm>
            <a:off x="381000" y="1580800"/>
            <a:ext cx="8175786" cy="32480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40"/>
          <p:cNvPicPr preferRelativeResize="0"/>
          <p:nvPr/>
        </p:nvPicPr>
        <p:blipFill>
          <a:blip r:embed="rId3">
            <a:alphaModFix/>
          </a:blip>
          <a:stretch>
            <a:fillRect/>
          </a:stretch>
        </p:blipFill>
        <p:spPr>
          <a:xfrm>
            <a:off x="152400" y="685800"/>
            <a:ext cx="8839200" cy="38053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9" name="Google Shape;289;p41"/>
          <p:cNvPicPr preferRelativeResize="0"/>
          <p:nvPr/>
        </p:nvPicPr>
        <p:blipFill>
          <a:blip r:embed="rId3">
            <a:alphaModFix/>
          </a:blip>
          <a:stretch>
            <a:fillRect/>
          </a:stretch>
        </p:blipFill>
        <p:spPr>
          <a:xfrm>
            <a:off x="152400" y="152400"/>
            <a:ext cx="8839202" cy="36271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5" name="Google Shape;295;p42"/>
          <p:cNvPicPr preferRelativeResize="0"/>
          <p:nvPr/>
        </p:nvPicPr>
        <p:blipFill>
          <a:blip r:embed="rId3">
            <a:alphaModFix/>
          </a:blip>
          <a:stretch>
            <a:fillRect/>
          </a:stretch>
        </p:blipFill>
        <p:spPr>
          <a:xfrm>
            <a:off x="152400" y="152400"/>
            <a:ext cx="8839198" cy="37164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3" name="Google Shape;83;p16"/>
          <p:cNvPicPr preferRelativeResize="0"/>
          <p:nvPr/>
        </p:nvPicPr>
        <p:blipFill rotWithShape="1">
          <a:blip r:embed="rId3">
            <a:alphaModFix/>
          </a:blip>
          <a:srcRect b="5942" l="0" r="0" t="15446"/>
          <a:stretch/>
        </p:blipFill>
        <p:spPr>
          <a:xfrm>
            <a:off x="195100" y="679325"/>
            <a:ext cx="8834176" cy="3906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01" name="Google Shape;301;p43"/>
          <p:cNvPicPr preferRelativeResize="0"/>
          <p:nvPr/>
        </p:nvPicPr>
        <p:blipFill>
          <a:blip r:embed="rId3">
            <a:alphaModFix/>
          </a:blip>
          <a:stretch>
            <a:fillRect/>
          </a:stretch>
        </p:blipFill>
        <p:spPr>
          <a:xfrm>
            <a:off x="152400" y="152400"/>
            <a:ext cx="8839200" cy="35190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07" name="Google Shape;307;p44"/>
          <p:cNvPicPr preferRelativeResize="0"/>
          <p:nvPr/>
        </p:nvPicPr>
        <p:blipFill>
          <a:blip r:embed="rId3">
            <a:alphaModFix/>
          </a:blip>
          <a:stretch>
            <a:fillRect/>
          </a:stretch>
        </p:blipFill>
        <p:spPr>
          <a:xfrm>
            <a:off x="152400" y="152400"/>
            <a:ext cx="8839199" cy="36099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45"/>
          <p:cNvPicPr preferRelativeResize="0"/>
          <p:nvPr/>
        </p:nvPicPr>
        <p:blipFill>
          <a:blip r:embed="rId3">
            <a:alphaModFix/>
          </a:blip>
          <a:stretch>
            <a:fillRect/>
          </a:stretch>
        </p:blipFill>
        <p:spPr>
          <a:xfrm>
            <a:off x="152400" y="152400"/>
            <a:ext cx="8839202" cy="38027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p46"/>
          <p:cNvSpPr txBox="1"/>
          <p:nvPr/>
        </p:nvSpPr>
        <p:spPr>
          <a:xfrm>
            <a:off x="1011275" y="713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Max Pooling</a:t>
            </a:r>
            <a:endParaRPr b="1" sz="3000">
              <a:solidFill>
                <a:srgbClr val="A7D86D"/>
              </a:solidFill>
              <a:latin typeface="Muli"/>
              <a:ea typeface="Muli"/>
              <a:cs typeface="Muli"/>
              <a:sym typeface="Muli"/>
            </a:endParaRPr>
          </a:p>
        </p:txBody>
      </p:sp>
      <p:sp>
        <p:nvSpPr>
          <p:cNvPr id="320" name="Google Shape;320;p46"/>
          <p:cNvSpPr/>
          <p:nvPr/>
        </p:nvSpPr>
        <p:spPr>
          <a:xfrm>
            <a:off x="2885550" y="1601650"/>
            <a:ext cx="1919400" cy="69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Preseve Features</a:t>
            </a:r>
            <a:r>
              <a:rPr lang="en"/>
              <a:t> </a:t>
            </a:r>
            <a:endParaRPr/>
          </a:p>
        </p:txBody>
      </p:sp>
      <p:sp>
        <p:nvSpPr>
          <p:cNvPr id="321" name="Google Shape;321;p46"/>
          <p:cNvSpPr/>
          <p:nvPr/>
        </p:nvSpPr>
        <p:spPr>
          <a:xfrm>
            <a:off x="2885550" y="2432586"/>
            <a:ext cx="1919400" cy="69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Spatial</a:t>
            </a:r>
            <a:r>
              <a:rPr lang="en"/>
              <a:t> Invariance</a:t>
            </a:r>
            <a:endParaRPr/>
          </a:p>
        </p:txBody>
      </p:sp>
      <p:sp>
        <p:nvSpPr>
          <p:cNvPr id="322" name="Google Shape;322;p46"/>
          <p:cNvSpPr/>
          <p:nvPr/>
        </p:nvSpPr>
        <p:spPr>
          <a:xfrm>
            <a:off x="2885550" y="3263523"/>
            <a:ext cx="1919400" cy="69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Reducing Size</a:t>
            </a:r>
            <a:r>
              <a:rPr lang="en"/>
              <a:t> </a:t>
            </a:r>
            <a:endParaRPr/>
          </a:p>
        </p:txBody>
      </p:sp>
      <p:sp>
        <p:nvSpPr>
          <p:cNvPr id="323" name="Google Shape;323;p46"/>
          <p:cNvSpPr/>
          <p:nvPr/>
        </p:nvSpPr>
        <p:spPr>
          <a:xfrm>
            <a:off x="2885550" y="4094459"/>
            <a:ext cx="1919400" cy="69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Reducing Parameters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9" name="Google Shape;329;p47"/>
          <p:cNvSpPr txBox="1"/>
          <p:nvPr/>
        </p:nvSpPr>
        <p:spPr>
          <a:xfrm>
            <a:off x="1011275" y="713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Flattening</a:t>
            </a:r>
            <a:endParaRPr b="1" sz="3000">
              <a:solidFill>
                <a:srgbClr val="A7D86D"/>
              </a:solidFill>
              <a:latin typeface="Muli"/>
              <a:ea typeface="Muli"/>
              <a:cs typeface="Muli"/>
              <a:sym typeface="Muli"/>
            </a:endParaRPr>
          </a:p>
        </p:txBody>
      </p:sp>
      <p:pic>
        <p:nvPicPr>
          <p:cNvPr id="330" name="Google Shape;330;p47"/>
          <p:cNvPicPr preferRelativeResize="0"/>
          <p:nvPr/>
        </p:nvPicPr>
        <p:blipFill>
          <a:blip r:embed="rId3">
            <a:alphaModFix/>
          </a:blip>
          <a:stretch>
            <a:fillRect/>
          </a:stretch>
        </p:blipFill>
        <p:spPr>
          <a:xfrm>
            <a:off x="1238300" y="1428400"/>
            <a:ext cx="6646056" cy="34102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36" name="Google Shape;336;p48"/>
          <p:cNvPicPr preferRelativeResize="0"/>
          <p:nvPr/>
        </p:nvPicPr>
        <p:blipFill>
          <a:blip r:embed="rId3">
            <a:alphaModFix/>
          </a:blip>
          <a:stretch>
            <a:fillRect/>
          </a:stretch>
        </p:blipFill>
        <p:spPr>
          <a:xfrm>
            <a:off x="152400" y="609600"/>
            <a:ext cx="8839202" cy="38937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49"/>
          <p:cNvSpPr txBox="1"/>
          <p:nvPr/>
        </p:nvSpPr>
        <p:spPr>
          <a:xfrm>
            <a:off x="1011275" y="713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Full Connection</a:t>
            </a:r>
            <a:endParaRPr b="1" sz="3000">
              <a:solidFill>
                <a:srgbClr val="A7D86D"/>
              </a:solidFill>
              <a:latin typeface="Muli"/>
              <a:ea typeface="Muli"/>
              <a:cs typeface="Muli"/>
              <a:sym typeface="Muli"/>
            </a:endParaRPr>
          </a:p>
        </p:txBody>
      </p:sp>
      <p:pic>
        <p:nvPicPr>
          <p:cNvPr id="343" name="Google Shape;343;p49"/>
          <p:cNvPicPr preferRelativeResize="0"/>
          <p:nvPr/>
        </p:nvPicPr>
        <p:blipFill>
          <a:blip r:embed="rId3">
            <a:alphaModFix/>
          </a:blip>
          <a:stretch>
            <a:fillRect/>
          </a:stretch>
        </p:blipFill>
        <p:spPr>
          <a:xfrm>
            <a:off x="1641950" y="1428400"/>
            <a:ext cx="6390377" cy="3410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49" name="Google Shape;349;p50"/>
          <p:cNvPicPr preferRelativeResize="0"/>
          <p:nvPr/>
        </p:nvPicPr>
        <p:blipFill>
          <a:blip r:embed="rId3">
            <a:alphaModFix/>
          </a:blip>
          <a:stretch>
            <a:fillRect/>
          </a:stretch>
        </p:blipFill>
        <p:spPr>
          <a:xfrm>
            <a:off x="152400" y="304800"/>
            <a:ext cx="8807479" cy="4445050"/>
          </a:xfrm>
          <a:prstGeom prst="rect">
            <a:avLst/>
          </a:prstGeom>
          <a:noFill/>
          <a:ln>
            <a:noFill/>
          </a:ln>
        </p:spPr>
      </p:pic>
      <p:sp>
        <p:nvSpPr>
          <p:cNvPr id="350" name="Google Shape;350;p50"/>
          <p:cNvSpPr/>
          <p:nvPr/>
        </p:nvSpPr>
        <p:spPr>
          <a:xfrm>
            <a:off x="7396750" y="1776375"/>
            <a:ext cx="786300" cy="133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51"/>
          <p:cNvSpPr txBox="1"/>
          <p:nvPr/>
        </p:nvSpPr>
        <p:spPr>
          <a:xfrm>
            <a:off x="1011275" y="713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Summary</a:t>
            </a:r>
            <a:endParaRPr b="1" sz="3000">
              <a:solidFill>
                <a:srgbClr val="A7D86D"/>
              </a:solidFill>
              <a:latin typeface="Muli"/>
              <a:ea typeface="Muli"/>
              <a:cs typeface="Muli"/>
              <a:sym typeface="Muli"/>
            </a:endParaRPr>
          </a:p>
          <a:p>
            <a:pPr indent="0" lvl="0" marL="0" rtl="0" algn="l">
              <a:spcBef>
                <a:spcPts val="0"/>
              </a:spcBef>
              <a:spcAft>
                <a:spcPts val="0"/>
              </a:spcAft>
              <a:buNone/>
            </a:pPr>
            <a:r>
              <a:t/>
            </a:r>
            <a:endParaRPr b="1" sz="3000">
              <a:solidFill>
                <a:srgbClr val="A7D86D"/>
              </a:solidFill>
              <a:latin typeface="Muli"/>
              <a:ea typeface="Muli"/>
              <a:cs typeface="Muli"/>
              <a:sym typeface="Muli"/>
            </a:endParaRPr>
          </a:p>
        </p:txBody>
      </p:sp>
      <p:pic>
        <p:nvPicPr>
          <p:cNvPr id="357" name="Google Shape;357;p51"/>
          <p:cNvPicPr preferRelativeResize="0"/>
          <p:nvPr/>
        </p:nvPicPr>
        <p:blipFill>
          <a:blip r:embed="rId3">
            <a:alphaModFix/>
          </a:blip>
          <a:stretch>
            <a:fillRect/>
          </a:stretch>
        </p:blipFill>
        <p:spPr>
          <a:xfrm>
            <a:off x="706988" y="1428400"/>
            <a:ext cx="7730015" cy="34103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3" name="Google Shape;363;p52"/>
          <p:cNvSpPr txBox="1"/>
          <p:nvPr/>
        </p:nvSpPr>
        <p:spPr>
          <a:xfrm>
            <a:off x="1011275" y="713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Additional Information</a:t>
            </a:r>
            <a:endParaRPr b="1" sz="3000">
              <a:solidFill>
                <a:srgbClr val="A7D86D"/>
              </a:solidFill>
              <a:latin typeface="Muli"/>
              <a:ea typeface="Muli"/>
              <a:cs typeface="Muli"/>
              <a:sym typeface="Muli"/>
            </a:endParaRPr>
          </a:p>
          <a:p>
            <a:pPr indent="0" lvl="0" marL="0" rtl="0" algn="l">
              <a:spcBef>
                <a:spcPts val="0"/>
              </a:spcBef>
              <a:spcAft>
                <a:spcPts val="0"/>
              </a:spcAft>
              <a:buNone/>
            </a:pPr>
            <a:r>
              <a:t/>
            </a:r>
            <a:endParaRPr b="1" sz="3000">
              <a:solidFill>
                <a:srgbClr val="A7D86D"/>
              </a:solidFill>
              <a:latin typeface="Muli"/>
              <a:ea typeface="Muli"/>
              <a:cs typeface="Muli"/>
              <a:sym typeface="Muli"/>
            </a:endParaRPr>
          </a:p>
        </p:txBody>
      </p:sp>
      <p:pic>
        <p:nvPicPr>
          <p:cNvPr id="364" name="Google Shape;364;p52"/>
          <p:cNvPicPr preferRelativeResize="0"/>
          <p:nvPr/>
        </p:nvPicPr>
        <p:blipFill>
          <a:blip r:embed="rId3">
            <a:alphaModFix/>
          </a:blip>
          <a:stretch>
            <a:fillRect/>
          </a:stretch>
        </p:blipFill>
        <p:spPr>
          <a:xfrm>
            <a:off x="1011275" y="2329699"/>
            <a:ext cx="3120675" cy="1044350"/>
          </a:xfrm>
          <a:prstGeom prst="rect">
            <a:avLst/>
          </a:prstGeom>
          <a:noFill/>
          <a:ln>
            <a:noFill/>
          </a:ln>
        </p:spPr>
      </p:pic>
      <p:sp>
        <p:nvSpPr>
          <p:cNvPr id="365" name="Google Shape;365;p52"/>
          <p:cNvSpPr txBox="1"/>
          <p:nvPr/>
        </p:nvSpPr>
        <p:spPr>
          <a:xfrm>
            <a:off x="1493563" y="3577875"/>
            <a:ext cx="2156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Softmax</a:t>
            </a:r>
            <a:endParaRPr b="1" sz="3000">
              <a:solidFill>
                <a:srgbClr val="A7D86D"/>
              </a:solidFill>
              <a:latin typeface="Muli"/>
              <a:ea typeface="Muli"/>
              <a:cs typeface="Muli"/>
              <a:sym typeface="Muli"/>
            </a:endParaRPr>
          </a:p>
        </p:txBody>
      </p:sp>
      <p:pic>
        <p:nvPicPr>
          <p:cNvPr id="366" name="Google Shape;366;p52"/>
          <p:cNvPicPr preferRelativeResize="0"/>
          <p:nvPr/>
        </p:nvPicPr>
        <p:blipFill>
          <a:blip r:embed="rId4">
            <a:alphaModFix/>
          </a:blip>
          <a:stretch>
            <a:fillRect/>
          </a:stretch>
        </p:blipFill>
        <p:spPr>
          <a:xfrm>
            <a:off x="4432725" y="2419288"/>
            <a:ext cx="4193450" cy="865175"/>
          </a:xfrm>
          <a:prstGeom prst="rect">
            <a:avLst/>
          </a:prstGeom>
          <a:noFill/>
          <a:ln>
            <a:noFill/>
          </a:ln>
        </p:spPr>
      </p:pic>
      <p:sp>
        <p:nvSpPr>
          <p:cNvPr id="367" name="Google Shape;367;p52"/>
          <p:cNvSpPr txBox="1"/>
          <p:nvPr/>
        </p:nvSpPr>
        <p:spPr>
          <a:xfrm>
            <a:off x="4987884" y="3577875"/>
            <a:ext cx="36636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Cross-Entropy</a:t>
            </a:r>
            <a:endParaRPr b="1" sz="3000">
              <a:solidFill>
                <a:srgbClr val="A7D86D"/>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9" name="Google Shape;89;p17"/>
          <p:cNvSpPr txBox="1"/>
          <p:nvPr/>
        </p:nvSpPr>
        <p:spPr>
          <a:xfrm>
            <a:off x="1011275" y="713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Image pre-processing - Grayscale </a:t>
            </a:r>
            <a:endParaRPr b="1" sz="3000">
              <a:solidFill>
                <a:srgbClr val="A7D86D"/>
              </a:solidFill>
              <a:latin typeface="Muli"/>
              <a:ea typeface="Muli"/>
              <a:cs typeface="Muli"/>
              <a:sym typeface="Muli"/>
            </a:endParaRPr>
          </a:p>
        </p:txBody>
      </p:sp>
      <p:pic>
        <p:nvPicPr>
          <p:cNvPr id="90" name="Google Shape;90;p17"/>
          <p:cNvPicPr preferRelativeResize="0"/>
          <p:nvPr/>
        </p:nvPicPr>
        <p:blipFill>
          <a:blip r:embed="rId3">
            <a:alphaModFix/>
          </a:blip>
          <a:stretch>
            <a:fillRect/>
          </a:stretch>
        </p:blipFill>
        <p:spPr>
          <a:xfrm>
            <a:off x="1137350" y="1449025"/>
            <a:ext cx="2450150" cy="2472719"/>
          </a:xfrm>
          <a:prstGeom prst="rect">
            <a:avLst/>
          </a:prstGeom>
          <a:noFill/>
          <a:ln>
            <a:noFill/>
          </a:ln>
        </p:spPr>
      </p:pic>
      <p:pic>
        <p:nvPicPr>
          <p:cNvPr id="91" name="Google Shape;91;p17"/>
          <p:cNvPicPr preferRelativeResize="0"/>
          <p:nvPr/>
        </p:nvPicPr>
        <p:blipFill>
          <a:blip r:embed="rId4">
            <a:alphaModFix/>
          </a:blip>
          <a:stretch>
            <a:fillRect/>
          </a:stretch>
        </p:blipFill>
        <p:spPr>
          <a:xfrm>
            <a:off x="4677769" y="1428400"/>
            <a:ext cx="2503107" cy="2493350"/>
          </a:xfrm>
          <a:prstGeom prst="rect">
            <a:avLst/>
          </a:prstGeom>
          <a:noFill/>
          <a:ln>
            <a:noFill/>
          </a:ln>
        </p:spPr>
      </p:pic>
      <p:sp>
        <p:nvSpPr>
          <p:cNvPr id="92" name="Google Shape;92;p17"/>
          <p:cNvSpPr txBox="1"/>
          <p:nvPr/>
        </p:nvSpPr>
        <p:spPr>
          <a:xfrm>
            <a:off x="1868825" y="4211050"/>
            <a:ext cx="5059200" cy="5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uli"/>
                <a:ea typeface="Muli"/>
                <a:cs typeface="Muli"/>
                <a:sym typeface="Muli"/>
              </a:rPr>
              <a:t>L = R * 299/1000 + G * 587/1000 + B * 114/1000</a:t>
            </a:r>
            <a:endParaRPr b="1">
              <a:latin typeface="Muli"/>
              <a:ea typeface="Muli"/>
              <a:cs typeface="Muli"/>
              <a:sym typeface="Mul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p53"/>
          <p:cNvSpPr txBox="1"/>
          <p:nvPr/>
        </p:nvSpPr>
        <p:spPr>
          <a:xfrm>
            <a:off x="630600" y="746175"/>
            <a:ext cx="9264300" cy="10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Challenges &amp; Limitations</a:t>
            </a:r>
            <a:endParaRPr b="1" sz="3000">
              <a:solidFill>
                <a:srgbClr val="A7D86D"/>
              </a:solidFill>
              <a:latin typeface="Muli"/>
              <a:ea typeface="Muli"/>
              <a:cs typeface="Muli"/>
              <a:sym typeface="Muli"/>
            </a:endParaRPr>
          </a:p>
        </p:txBody>
      </p:sp>
      <p:sp>
        <p:nvSpPr>
          <p:cNvPr id="374" name="Google Shape;374;p53"/>
          <p:cNvSpPr txBox="1"/>
          <p:nvPr/>
        </p:nvSpPr>
        <p:spPr>
          <a:xfrm>
            <a:off x="759750" y="1496700"/>
            <a:ext cx="7977300" cy="3578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Muli Light"/>
              <a:buChar char="-"/>
            </a:pPr>
            <a:r>
              <a:rPr lang="en">
                <a:latin typeface="Muli Light"/>
                <a:ea typeface="Muli Light"/>
                <a:cs typeface="Muli Light"/>
                <a:sym typeface="Muli Light"/>
              </a:rPr>
              <a:t>Noise Cancelling Algorithm</a:t>
            </a:r>
            <a:endParaRPr>
              <a:latin typeface="Muli Light"/>
              <a:ea typeface="Muli Light"/>
              <a:cs typeface="Muli Light"/>
              <a:sym typeface="Muli Light"/>
            </a:endParaRPr>
          </a:p>
          <a:p>
            <a:pPr indent="-317500" lvl="1" marL="914400" rtl="0" algn="l">
              <a:spcBef>
                <a:spcPts val="0"/>
              </a:spcBef>
              <a:spcAft>
                <a:spcPts val="0"/>
              </a:spcAft>
              <a:buSzPts val="1400"/>
              <a:buFont typeface="Muli Light"/>
              <a:buChar char="-"/>
            </a:pPr>
            <a:r>
              <a:rPr lang="en">
                <a:latin typeface="Muli Light"/>
                <a:ea typeface="Muli Light"/>
                <a:cs typeface="Muli Light"/>
                <a:sym typeface="Muli Light"/>
              </a:rPr>
              <a:t>Runtime</a:t>
            </a:r>
            <a:endParaRPr>
              <a:latin typeface="Muli Light"/>
              <a:ea typeface="Muli Light"/>
              <a:cs typeface="Muli Light"/>
              <a:sym typeface="Muli Light"/>
            </a:endParaRPr>
          </a:p>
          <a:p>
            <a:pPr indent="-317500" lvl="0" marL="457200" rtl="0" algn="l">
              <a:spcBef>
                <a:spcPts val="0"/>
              </a:spcBef>
              <a:spcAft>
                <a:spcPts val="0"/>
              </a:spcAft>
              <a:buSzPts val="1400"/>
              <a:buFont typeface="Muli Light"/>
              <a:buChar char="-"/>
            </a:pPr>
            <a:r>
              <a:rPr lang="en">
                <a:latin typeface="Muli Light"/>
                <a:ea typeface="Muli Light"/>
                <a:cs typeface="Muli Light"/>
                <a:sym typeface="Muli Light"/>
              </a:rPr>
              <a:t>Datasets for training and testing </a:t>
            </a:r>
            <a:endParaRPr>
              <a:latin typeface="Muli Light"/>
              <a:ea typeface="Muli Light"/>
              <a:cs typeface="Muli Light"/>
              <a:sym typeface="Muli Light"/>
            </a:endParaRPr>
          </a:p>
          <a:p>
            <a:pPr indent="-317500" lvl="0" marL="457200" rtl="0" algn="l">
              <a:spcBef>
                <a:spcPts val="0"/>
              </a:spcBef>
              <a:spcAft>
                <a:spcPts val="0"/>
              </a:spcAft>
              <a:buSzPts val="1400"/>
              <a:buFont typeface="Muli Light"/>
              <a:buChar char="-"/>
            </a:pPr>
            <a:r>
              <a:rPr lang="en">
                <a:latin typeface="Muli Light"/>
                <a:ea typeface="Muli Light"/>
                <a:cs typeface="Muli Light"/>
                <a:sym typeface="Muli Light"/>
              </a:rPr>
              <a:t>Fine tuning parameters to avoid over and underfitting </a:t>
            </a:r>
            <a:endParaRPr>
              <a:latin typeface="Muli Light"/>
              <a:ea typeface="Muli Light"/>
              <a:cs typeface="Muli Light"/>
              <a:sym typeface="Muli Light"/>
            </a:endParaRPr>
          </a:p>
          <a:p>
            <a:pPr indent="-317500" lvl="1" marL="914400" rtl="0" algn="l">
              <a:spcBef>
                <a:spcPts val="0"/>
              </a:spcBef>
              <a:spcAft>
                <a:spcPts val="0"/>
              </a:spcAft>
              <a:buSzPts val="1400"/>
              <a:buFont typeface="Muli Light"/>
              <a:buChar char="-"/>
            </a:pPr>
            <a:r>
              <a:rPr lang="en">
                <a:latin typeface="Muli Light"/>
                <a:ea typeface="Muli Light"/>
                <a:cs typeface="Muli Light"/>
                <a:sym typeface="Muli Light"/>
              </a:rPr>
              <a:t>Optimizing the CNN</a:t>
            </a:r>
            <a:endParaRPr>
              <a:latin typeface="Muli Light"/>
              <a:ea typeface="Muli Light"/>
              <a:cs typeface="Muli Light"/>
              <a:sym typeface="Muli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0" name="Google Shape;380;p54"/>
          <p:cNvSpPr txBox="1"/>
          <p:nvPr/>
        </p:nvSpPr>
        <p:spPr>
          <a:xfrm>
            <a:off x="1506300" y="2001250"/>
            <a:ext cx="6131400" cy="715200"/>
          </a:xfrm>
          <a:prstGeom prst="rect">
            <a:avLst/>
          </a:prstGeom>
          <a:noFill/>
          <a:ln>
            <a:noFill/>
          </a:ln>
        </p:spPr>
        <p:txBody>
          <a:bodyPr anchorCtr="0" anchor="t" bIns="91425" lIns="91425" spcFirstLastPara="1" rIns="91425" wrap="square" tIns="91425">
            <a:noAutofit/>
          </a:bodyPr>
          <a:lstStyle/>
          <a:p>
            <a:pPr indent="-419100" lvl="0" marL="457200" rtl="0" algn="ctr">
              <a:spcBef>
                <a:spcPts val="0"/>
              </a:spcBef>
              <a:spcAft>
                <a:spcPts val="0"/>
              </a:spcAft>
              <a:buClr>
                <a:srgbClr val="A7D86D"/>
              </a:buClr>
              <a:buSzPts val="3000"/>
              <a:buFont typeface="Muli"/>
              <a:buAutoNum type="arabicPeriod"/>
            </a:pPr>
            <a:r>
              <a:rPr b="1" lang="en" sz="3000">
                <a:solidFill>
                  <a:srgbClr val="A7D86D"/>
                </a:solidFill>
                <a:latin typeface="Muli"/>
                <a:ea typeface="Muli"/>
                <a:cs typeface="Muli"/>
                <a:sym typeface="Muli"/>
              </a:rPr>
              <a:t>Project Demonstration </a:t>
            </a:r>
            <a:endParaRPr b="1" sz="3000">
              <a:solidFill>
                <a:srgbClr val="A7D86D"/>
              </a:solidFill>
              <a:latin typeface="Muli"/>
              <a:ea typeface="Muli"/>
              <a:cs typeface="Muli"/>
              <a:sym typeface="Mul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55"/>
          <p:cNvSpPr txBox="1"/>
          <p:nvPr/>
        </p:nvSpPr>
        <p:spPr>
          <a:xfrm>
            <a:off x="1011275" y="713200"/>
            <a:ext cx="71001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Bibliography</a:t>
            </a:r>
            <a:endParaRPr b="1" sz="3000">
              <a:solidFill>
                <a:srgbClr val="A7D86D"/>
              </a:solidFill>
              <a:latin typeface="Muli"/>
              <a:ea typeface="Muli"/>
              <a:cs typeface="Muli"/>
              <a:sym typeface="Muli"/>
            </a:endParaRPr>
          </a:p>
        </p:txBody>
      </p:sp>
      <p:sp>
        <p:nvSpPr>
          <p:cNvPr id="387" name="Google Shape;387;p55"/>
          <p:cNvSpPr txBox="1"/>
          <p:nvPr/>
        </p:nvSpPr>
        <p:spPr>
          <a:xfrm>
            <a:off x="1146850" y="1420000"/>
            <a:ext cx="7031700" cy="3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https://scipy.github.io/devdocs/tutorial/ndimage.html</a:t>
            </a:r>
            <a:endParaRPr/>
          </a:p>
          <a:p>
            <a:pPr indent="0" lvl="0" marL="0" rtl="0" algn="l">
              <a:spcBef>
                <a:spcPts val="0"/>
              </a:spcBef>
              <a:spcAft>
                <a:spcPts val="0"/>
              </a:spcAft>
              <a:buNone/>
            </a:pPr>
            <a:r>
              <a:rPr lang="en" sz="1100" u="sng">
                <a:solidFill>
                  <a:schemeClr val="hlink"/>
                </a:solidFill>
                <a:hlinkClick r:id="rId4"/>
              </a:rPr>
              <a:t>https://homepages.inf.ed.ac.uk/rbf/HIPR2/gsmooth.htm</a:t>
            </a:r>
            <a:endParaRPr/>
          </a:p>
          <a:p>
            <a:pPr indent="0" lvl="0" marL="0" rtl="0" algn="l">
              <a:spcBef>
                <a:spcPts val="0"/>
              </a:spcBef>
              <a:spcAft>
                <a:spcPts val="0"/>
              </a:spcAft>
              <a:buNone/>
            </a:pPr>
            <a:r>
              <a:rPr lang="en" sz="1100" u="sng">
                <a:solidFill>
                  <a:schemeClr val="hlink"/>
                </a:solidFill>
                <a:hlinkClick r:id="rId5"/>
              </a:rPr>
              <a:t>https://www.slideshare.net/KirillEremenko/deep-learning-az-convolutional-neural-networks-cnn-module-2</a:t>
            </a:r>
            <a:endParaRPr sz="1100"/>
          </a:p>
          <a:p>
            <a:pPr indent="0" lvl="0" marL="0" rtl="0" algn="l">
              <a:spcBef>
                <a:spcPts val="0"/>
              </a:spcBef>
              <a:spcAft>
                <a:spcPts val="0"/>
              </a:spcAft>
              <a:buNone/>
            </a:pPr>
            <a:r>
              <a:rPr lang="en" sz="1100" u="sng">
                <a:solidFill>
                  <a:schemeClr val="hlink"/>
                </a:solidFill>
                <a:hlinkClick r:id="rId6"/>
              </a:rPr>
              <a:t>https://link.springer.com/chapter/10.1007/978-3-642-29455-6_93</a:t>
            </a:r>
            <a:endParaRPr sz="1100"/>
          </a:p>
          <a:p>
            <a:pPr indent="0" lvl="0" marL="0" rtl="0" algn="l">
              <a:spcBef>
                <a:spcPts val="0"/>
              </a:spcBef>
              <a:spcAft>
                <a:spcPts val="0"/>
              </a:spcAft>
              <a:buNone/>
            </a:pPr>
            <a:r>
              <a:rPr lang="en" sz="1100" u="sng">
                <a:solidFill>
                  <a:schemeClr val="hlink"/>
                </a:solidFill>
                <a:hlinkClick r:id="rId7"/>
              </a:rPr>
              <a:t>https://craftofcoding.files.wordpress.com/2017/02/lena.jpg</a:t>
            </a:r>
            <a:endParaRPr sz="1100"/>
          </a:p>
          <a:p>
            <a:pPr indent="0" lvl="0" marL="0" rtl="0" algn="l">
              <a:spcBef>
                <a:spcPts val="0"/>
              </a:spcBef>
              <a:spcAft>
                <a:spcPts val="0"/>
              </a:spcAft>
              <a:buNone/>
            </a:pPr>
            <a:r>
              <a:rPr lang="en" sz="1100" u="sng">
                <a:solidFill>
                  <a:schemeClr val="hlink"/>
                </a:solidFill>
                <a:hlinkClick r:id="rId8"/>
              </a:rPr>
              <a:t>https://www.csie.ntu.edu.tw/~r93944019/cv/hw4/opening.jpg</a:t>
            </a:r>
            <a:endParaRPr sz="1100"/>
          </a:p>
          <a:p>
            <a:pPr indent="0" lvl="0" marL="0" rtl="0" algn="l">
              <a:spcBef>
                <a:spcPts val="0"/>
              </a:spcBef>
              <a:spcAft>
                <a:spcPts val="0"/>
              </a:spcAft>
              <a:buNone/>
            </a:pPr>
            <a:r>
              <a:t/>
            </a:r>
            <a:endParaRPr>
              <a:latin typeface="Muli Light"/>
              <a:ea typeface="Muli Light"/>
              <a:cs typeface="Muli Light"/>
              <a:sym typeface="Muli Light"/>
            </a:endParaRPr>
          </a:p>
          <a:p>
            <a:pPr indent="0" lvl="0" marL="0" rtl="0" algn="l">
              <a:spcBef>
                <a:spcPts val="0"/>
              </a:spcBef>
              <a:spcAft>
                <a:spcPts val="0"/>
              </a:spcAft>
              <a:buNone/>
            </a:pPr>
            <a:r>
              <a:t/>
            </a:r>
            <a:endParaRPr>
              <a:latin typeface="Muli Light"/>
              <a:ea typeface="Muli Light"/>
              <a:cs typeface="Muli Light"/>
              <a:sym typeface="Muli Light"/>
            </a:endParaRPr>
          </a:p>
          <a:p>
            <a:pPr indent="0" lvl="0" marL="0" rtl="0" algn="l">
              <a:spcBef>
                <a:spcPts val="0"/>
              </a:spcBef>
              <a:spcAft>
                <a:spcPts val="0"/>
              </a:spcAft>
              <a:buNone/>
            </a:pPr>
            <a:r>
              <a:t/>
            </a:r>
            <a:endParaRPr>
              <a:latin typeface="Muli Light"/>
              <a:ea typeface="Muli Light"/>
              <a:cs typeface="Muli Light"/>
              <a:sym typeface="Muli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8" name="Google Shape;98;p18"/>
          <p:cNvSpPr txBox="1"/>
          <p:nvPr/>
        </p:nvSpPr>
        <p:spPr>
          <a:xfrm>
            <a:off x="3890800" y="1453650"/>
            <a:ext cx="73056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uli Light"/>
              <a:buChar char="-"/>
            </a:pPr>
            <a:r>
              <a:rPr lang="en">
                <a:solidFill>
                  <a:schemeClr val="dk1"/>
                </a:solidFill>
                <a:latin typeface="Muli Light"/>
                <a:ea typeface="Muli Light"/>
                <a:cs typeface="Muli Light"/>
                <a:sym typeface="Muli Light"/>
              </a:rPr>
              <a:t>Noise cancelling algorithm</a:t>
            </a:r>
            <a:endParaRPr>
              <a:solidFill>
                <a:schemeClr val="dk1"/>
              </a:solidFill>
              <a:latin typeface="Muli Light"/>
              <a:ea typeface="Muli Light"/>
              <a:cs typeface="Muli Light"/>
              <a:sym typeface="Muli Light"/>
            </a:endParaRPr>
          </a:p>
          <a:p>
            <a:pPr indent="-317500" lvl="1" marL="914400" rtl="0" algn="l">
              <a:spcBef>
                <a:spcPts val="0"/>
              </a:spcBef>
              <a:spcAft>
                <a:spcPts val="0"/>
              </a:spcAft>
              <a:buClr>
                <a:schemeClr val="dk1"/>
              </a:buClr>
              <a:buSzPts val="1400"/>
              <a:buFont typeface="Muli Light"/>
              <a:buChar char="-"/>
            </a:pPr>
            <a:r>
              <a:rPr lang="en">
                <a:solidFill>
                  <a:schemeClr val="dk1"/>
                </a:solidFill>
                <a:latin typeface="Muli Light"/>
                <a:ea typeface="Muli Light"/>
                <a:cs typeface="Muli Light"/>
                <a:sym typeface="Muli Light"/>
              </a:rPr>
              <a:t>Divided the graphs into blocks</a:t>
            </a:r>
            <a:endParaRPr>
              <a:solidFill>
                <a:schemeClr val="dk1"/>
              </a:solidFill>
              <a:latin typeface="Muli Light"/>
              <a:ea typeface="Muli Light"/>
              <a:cs typeface="Muli Light"/>
              <a:sym typeface="Muli Light"/>
            </a:endParaRPr>
          </a:p>
          <a:p>
            <a:pPr indent="-317500" lvl="2" marL="1371600" rtl="0" algn="l">
              <a:spcBef>
                <a:spcPts val="0"/>
              </a:spcBef>
              <a:spcAft>
                <a:spcPts val="0"/>
              </a:spcAft>
              <a:buClr>
                <a:schemeClr val="dk1"/>
              </a:buClr>
              <a:buSzPts val="1400"/>
              <a:buFont typeface="Muli Light"/>
              <a:buChar char="-"/>
            </a:pPr>
            <a:r>
              <a:rPr lang="en">
                <a:solidFill>
                  <a:schemeClr val="dk1"/>
                </a:solidFill>
                <a:latin typeface="Muli Light"/>
                <a:ea typeface="Muli Light"/>
                <a:cs typeface="Muli Light"/>
                <a:sym typeface="Muli Light"/>
              </a:rPr>
              <a:t>calculate the mean and STD of the </a:t>
            </a:r>
            <a:br>
              <a:rPr lang="en">
                <a:solidFill>
                  <a:schemeClr val="dk1"/>
                </a:solidFill>
                <a:latin typeface="Muli Light"/>
                <a:ea typeface="Muli Light"/>
                <a:cs typeface="Muli Light"/>
                <a:sym typeface="Muli Light"/>
              </a:rPr>
            </a:br>
            <a:r>
              <a:rPr lang="en">
                <a:solidFill>
                  <a:schemeClr val="dk1"/>
                </a:solidFill>
                <a:latin typeface="Muli Light"/>
                <a:ea typeface="Muli Light"/>
                <a:cs typeface="Muli Light"/>
                <a:sym typeface="Muli Light"/>
              </a:rPr>
              <a:t>grayscale intensity of blocks</a:t>
            </a:r>
            <a:endParaRPr>
              <a:solidFill>
                <a:schemeClr val="dk1"/>
              </a:solidFill>
              <a:latin typeface="Muli Light"/>
              <a:ea typeface="Muli Light"/>
              <a:cs typeface="Muli Light"/>
              <a:sym typeface="Muli Light"/>
            </a:endParaRPr>
          </a:p>
          <a:p>
            <a:pPr indent="-317500" lvl="2" marL="1371600" rtl="0" algn="l">
              <a:spcBef>
                <a:spcPts val="0"/>
              </a:spcBef>
              <a:spcAft>
                <a:spcPts val="0"/>
              </a:spcAft>
              <a:buClr>
                <a:schemeClr val="dk1"/>
              </a:buClr>
              <a:buSzPts val="1400"/>
              <a:buFont typeface="Muli Light"/>
              <a:buChar char="-"/>
            </a:pPr>
            <a:r>
              <a:rPr lang="en">
                <a:solidFill>
                  <a:schemeClr val="dk1"/>
                </a:solidFill>
                <a:latin typeface="Muli Light"/>
                <a:ea typeface="Muli Light"/>
                <a:cs typeface="Muli Light"/>
                <a:sym typeface="Muli Light"/>
              </a:rPr>
              <a:t>if the STD &lt; 15</a:t>
            </a:r>
            <a:endParaRPr>
              <a:solidFill>
                <a:schemeClr val="dk1"/>
              </a:solidFill>
              <a:latin typeface="Muli Light"/>
              <a:ea typeface="Muli Light"/>
              <a:cs typeface="Muli Light"/>
              <a:sym typeface="Muli Light"/>
            </a:endParaRPr>
          </a:p>
          <a:p>
            <a:pPr indent="-317500" lvl="3" marL="1828800" rtl="0" algn="l">
              <a:spcBef>
                <a:spcPts val="0"/>
              </a:spcBef>
              <a:spcAft>
                <a:spcPts val="0"/>
              </a:spcAft>
              <a:buClr>
                <a:schemeClr val="dk1"/>
              </a:buClr>
              <a:buSzPts val="1400"/>
              <a:buFont typeface="Muli Light"/>
              <a:buChar char="-"/>
            </a:pPr>
            <a:r>
              <a:rPr lang="en">
                <a:solidFill>
                  <a:schemeClr val="dk1"/>
                </a:solidFill>
                <a:latin typeface="Muli Light"/>
                <a:ea typeface="Muli Light"/>
                <a:cs typeface="Muli Light"/>
                <a:sym typeface="Muli Light"/>
              </a:rPr>
              <a:t> if mean &lt; 130</a:t>
            </a:r>
            <a:endParaRPr>
              <a:solidFill>
                <a:schemeClr val="dk1"/>
              </a:solidFill>
              <a:latin typeface="Muli Light"/>
              <a:ea typeface="Muli Light"/>
              <a:cs typeface="Muli Light"/>
              <a:sym typeface="Muli Light"/>
            </a:endParaRPr>
          </a:p>
          <a:p>
            <a:pPr indent="-317500" lvl="4" marL="2286000" rtl="0" algn="l">
              <a:spcBef>
                <a:spcPts val="0"/>
              </a:spcBef>
              <a:spcAft>
                <a:spcPts val="0"/>
              </a:spcAft>
              <a:buClr>
                <a:schemeClr val="dk1"/>
              </a:buClr>
              <a:buSzPts val="1400"/>
              <a:buFont typeface="Muli Light"/>
              <a:buChar char="-"/>
            </a:pPr>
            <a:r>
              <a:rPr lang="en">
                <a:solidFill>
                  <a:schemeClr val="dk1"/>
                </a:solidFill>
                <a:latin typeface="Muli Light"/>
                <a:ea typeface="Muli Light"/>
                <a:cs typeface="Muli Light"/>
                <a:sym typeface="Muli Light"/>
              </a:rPr>
              <a:t>all background</a:t>
            </a:r>
            <a:endParaRPr>
              <a:solidFill>
                <a:schemeClr val="dk1"/>
              </a:solidFill>
              <a:latin typeface="Muli Light"/>
              <a:ea typeface="Muli Light"/>
              <a:cs typeface="Muli Light"/>
              <a:sym typeface="Muli Light"/>
            </a:endParaRPr>
          </a:p>
          <a:p>
            <a:pPr indent="-317500" lvl="3" marL="1828800" rtl="0" algn="l">
              <a:spcBef>
                <a:spcPts val="0"/>
              </a:spcBef>
              <a:spcAft>
                <a:spcPts val="0"/>
              </a:spcAft>
              <a:buClr>
                <a:schemeClr val="dk1"/>
              </a:buClr>
              <a:buSzPts val="1400"/>
              <a:buFont typeface="Muli Light"/>
              <a:buChar char="-"/>
            </a:pPr>
            <a:r>
              <a:rPr lang="en">
                <a:solidFill>
                  <a:schemeClr val="dk1"/>
                </a:solidFill>
                <a:latin typeface="Muli Light"/>
                <a:ea typeface="Muli Light"/>
                <a:cs typeface="Muli Light"/>
                <a:sym typeface="Muli Light"/>
              </a:rPr>
              <a:t>if mean &gt;= 130</a:t>
            </a:r>
            <a:endParaRPr>
              <a:solidFill>
                <a:schemeClr val="dk1"/>
              </a:solidFill>
              <a:latin typeface="Muli Light"/>
              <a:ea typeface="Muli Light"/>
              <a:cs typeface="Muli Light"/>
              <a:sym typeface="Muli Light"/>
            </a:endParaRPr>
          </a:p>
          <a:p>
            <a:pPr indent="-317500" lvl="4" marL="2286000" rtl="0" algn="l">
              <a:spcBef>
                <a:spcPts val="0"/>
              </a:spcBef>
              <a:spcAft>
                <a:spcPts val="0"/>
              </a:spcAft>
              <a:buClr>
                <a:schemeClr val="dk1"/>
              </a:buClr>
              <a:buSzPts val="1400"/>
              <a:buFont typeface="Muli Light"/>
              <a:buChar char="-"/>
            </a:pPr>
            <a:r>
              <a:rPr lang="en">
                <a:solidFill>
                  <a:schemeClr val="dk1"/>
                </a:solidFill>
                <a:latin typeface="Muli Light"/>
                <a:ea typeface="Muli Light"/>
                <a:cs typeface="Muli Light"/>
                <a:sym typeface="Muli Light"/>
              </a:rPr>
              <a:t>all foreground</a:t>
            </a:r>
            <a:endParaRPr>
              <a:solidFill>
                <a:schemeClr val="dk1"/>
              </a:solidFill>
              <a:latin typeface="Muli Light"/>
              <a:ea typeface="Muli Light"/>
              <a:cs typeface="Muli Light"/>
              <a:sym typeface="Muli Light"/>
            </a:endParaRPr>
          </a:p>
          <a:p>
            <a:pPr indent="-317500" lvl="2" marL="1371600" rtl="0" algn="l">
              <a:spcBef>
                <a:spcPts val="0"/>
              </a:spcBef>
              <a:spcAft>
                <a:spcPts val="0"/>
              </a:spcAft>
              <a:buClr>
                <a:schemeClr val="dk1"/>
              </a:buClr>
              <a:buSzPts val="1400"/>
              <a:buFont typeface="Muli Light"/>
              <a:buChar char="-"/>
            </a:pPr>
            <a:r>
              <a:rPr lang="en">
                <a:solidFill>
                  <a:schemeClr val="dk1"/>
                </a:solidFill>
                <a:latin typeface="Muli Light"/>
                <a:ea typeface="Muli Light"/>
                <a:cs typeface="Muli Light"/>
                <a:sym typeface="Muli Light"/>
              </a:rPr>
              <a:t>Otherwise:</a:t>
            </a:r>
            <a:endParaRPr>
              <a:solidFill>
                <a:schemeClr val="dk1"/>
              </a:solidFill>
              <a:latin typeface="Muli Light"/>
              <a:ea typeface="Muli Light"/>
              <a:cs typeface="Muli Light"/>
              <a:sym typeface="Muli Light"/>
            </a:endParaRPr>
          </a:p>
          <a:p>
            <a:pPr indent="-317500" lvl="3" marL="1828800" rtl="0" algn="l">
              <a:spcBef>
                <a:spcPts val="0"/>
              </a:spcBef>
              <a:spcAft>
                <a:spcPts val="0"/>
              </a:spcAft>
              <a:buClr>
                <a:schemeClr val="dk1"/>
              </a:buClr>
              <a:buSzPts val="1400"/>
              <a:buFont typeface="Muli Light"/>
              <a:buChar char="-"/>
            </a:pPr>
            <a:r>
              <a:rPr lang="en">
                <a:solidFill>
                  <a:schemeClr val="dk1"/>
                </a:solidFill>
                <a:latin typeface="Muli Light"/>
                <a:ea typeface="Muli Light"/>
                <a:cs typeface="Muli Light"/>
                <a:sym typeface="Muli Light"/>
              </a:rPr>
              <a:t>threshold = 0.875 * mean</a:t>
            </a:r>
            <a:endParaRPr/>
          </a:p>
        </p:txBody>
      </p:sp>
      <p:sp>
        <p:nvSpPr>
          <p:cNvPr id="99" name="Google Shape;99;p18"/>
          <p:cNvSpPr txBox="1"/>
          <p:nvPr/>
        </p:nvSpPr>
        <p:spPr>
          <a:xfrm>
            <a:off x="637375" y="744300"/>
            <a:ext cx="8391900" cy="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Image pre-processing - Noise Cancelling</a:t>
            </a:r>
            <a:endParaRPr b="1" sz="3000">
              <a:solidFill>
                <a:srgbClr val="A7D86D"/>
              </a:solidFill>
              <a:latin typeface="Muli"/>
              <a:ea typeface="Muli"/>
              <a:cs typeface="Muli"/>
              <a:sym typeface="Muli"/>
            </a:endParaRPr>
          </a:p>
        </p:txBody>
      </p:sp>
      <p:pic>
        <p:nvPicPr>
          <p:cNvPr id="100" name="Google Shape;100;p18"/>
          <p:cNvPicPr preferRelativeResize="0"/>
          <p:nvPr/>
        </p:nvPicPr>
        <p:blipFill>
          <a:blip r:embed="rId3">
            <a:alphaModFix/>
          </a:blip>
          <a:stretch>
            <a:fillRect/>
          </a:stretch>
        </p:blipFill>
        <p:spPr>
          <a:xfrm>
            <a:off x="965344" y="1453650"/>
            <a:ext cx="2503107" cy="249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19"/>
          <p:cNvSpPr txBox="1"/>
          <p:nvPr/>
        </p:nvSpPr>
        <p:spPr>
          <a:xfrm>
            <a:off x="1011275" y="713200"/>
            <a:ext cx="75738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Image pre-processing - Binarization</a:t>
            </a:r>
            <a:endParaRPr b="1" sz="3000">
              <a:solidFill>
                <a:srgbClr val="A7D86D"/>
              </a:solidFill>
              <a:latin typeface="Muli"/>
              <a:ea typeface="Muli"/>
              <a:cs typeface="Muli"/>
              <a:sym typeface="Muli"/>
            </a:endParaRPr>
          </a:p>
        </p:txBody>
      </p:sp>
      <p:sp>
        <p:nvSpPr>
          <p:cNvPr id="107" name="Google Shape;107;p19"/>
          <p:cNvSpPr txBox="1"/>
          <p:nvPr/>
        </p:nvSpPr>
        <p:spPr>
          <a:xfrm>
            <a:off x="2827025" y="2346950"/>
            <a:ext cx="4762500" cy="1699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Muli Light"/>
              <a:ea typeface="Muli Light"/>
              <a:cs typeface="Muli Light"/>
              <a:sym typeface="Muli Light"/>
            </a:endParaRPr>
          </a:p>
        </p:txBody>
      </p:sp>
      <p:pic>
        <p:nvPicPr>
          <p:cNvPr id="108" name="Google Shape;108;p19"/>
          <p:cNvPicPr preferRelativeResize="0"/>
          <p:nvPr/>
        </p:nvPicPr>
        <p:blipFill>
          <a:blip r:embed="rId3">
            <a:alphaModFix/>
          </a:blip>
          <a:stretch>
            <a:fillRect/>
          </a:stretch>
        </p:blipFill>
        <p:spPr>
          <a:xfrm>
            <a:off x="5014575" y="1428400"/>
            <a:ext cx="2617750" cy="2617750"/>
          </a:xfrm>
          <a:prstGeom prst="rect">
            <a:avLst/>
          </a:prstGeom>
          <a:noFill/>
          <a:ln>
            <a:noFill/>
          </a:ln>
        </p:spPr>
      </p:pic>
      <p:pic>
        <p:nvPicPr>
          <p:cNvPr id="109" name="Google Shape;109;p19"/>
          <p:cNvPicPr preferRelativeResize="0"/>
          <p:nvPr/>
        </p:nvPicPr>
        <p:blipFill>
          <a:blip r:embed="rId4">
            <a:alphaModFix/>
          </a:blip>
          <a:stretch>
            <a:fillRect/>
          </a:stretch>
        </p:blipFill>
        <p:spPr>
          <a:xfrm>
            <a:off x="1071575" y="1442850"/>
            <a:ext cx="2570500" cy="2560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5" name="Google Shape;115;p20"/>
          <p:cNvSpPr txBox="1"/>
          <p:nvPr/>
        </p:nvSpPr>
        <p:spPr>
          <a:xfrm>
            <a:off x="426725" y="713200"/>
            <a:ext cx="84123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Segmentation: Horizontal Projection Profile</a:t>
            </a:r>
            <a:endParaRPr b="1" sz="3000">
              <a:solidFill>
                <a:srgbClr val="A7D86D"/>
              </a:solidFill>
              <a:latin typeface="Muli"/>
              <a:ea typeface="Muli"/>
              <a:cs typeface="Muli"/>
              <a:sym typeface="Muli"/>
            </a:endParaRPr>
          </a:p>
        </p:txBody>
      </p:sp>
      <p:pic>
        <p:nvPicPr>
          <p:cNvPr id="116" name="Google Shape;116;p20"/>
          <p:cNvPicPr preferRelativeResize="0"/>
          <p:nvPr/>
        </p:nvPicPr>
        <p:blipFill>
          <a:blip r:embed="rId3">
            <a:alphaModFix/>
          </a:blip>
          <a:stretch>
            <a:fillRect/>
          </a:stretch>
        </p:blipFill>
        <p:spPr>
          <a:xfrm>
            <a:off x="599950" y="1746888"/>
            <a:ext cx="3286650" cy="1873524"/>
          </a:xfrm>
          <a:prstGeom prst="rect">
            <a:avLst/>
          </a:prstGeom>
          <a:noFill/>
          <a:ln>
            <a:noFill/>
          </a:ln>
        </p:spPr>
      </p:pic>
      <p:cxnSp>
        <p:nvCxnSpPr>
          <p:cNvPr id="117" name="Google Shape;117;p20"/>
          <p:cNvCxnSpPr/>
          <p:nvPr/>
        </p:nvCxnSpPr>
        <p:spPr>
          <a:xfrm>
            <a:off x="5143500" y="3454325"/>
            <a:ext cx="236400" cy="34620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20"/>
          <p:cNvCxnSpPr/>
          <p:nvPr/>
        </p:nvCxnSpPr>
        <p:spPr>
          <a:xfrm>
            <a:off x="5709750" y="3454325"/>
            <a:ext cx="236400" cy="346200"/>
          </a:xfrm>
          <a:prstGeom prst="straightConnector1">
            <a:avLst/>
          </a:prstGeom>
          <a:noFill/>
          <a:ln cap="flat" cmpd="sng" w="9525">
            <a:solidFill>
              <a:schemeClr val="dk2"/>
            </a:solidFill>
            <a:prstDash val="solid"/>
            <a:round/>
            <a:headEnd len="med" w="med" type="none"/>
            <a:tailEnd len="med" w="med" type="triangle"/>
          </a:ln>
        </p:spPr>
      </p:cxnSp>
      <p:cxnSp>
        <p:nvCxnSpPr>
          <p:cNvPr id="119" name="Google Shape;119;p20"/>
          <p:cNvCxnSpPr/>
          <p:nvPr/>
        </p:nvCxnSpPr>
        <p:spPr>
          <a:xfrm>
            <a:off x="6384750" y="3505750"/>
            <a:ext cx="236400" cy="346200"/>
          </a:xfrm>
          <a:prstGeom prst="straightConnector1">
            <a:avLst/>
          </a:prstGeom>
          <a:noFill/>
          <a:ln cap="flat" cmpd="sng" w="9525">
            <a:solidFill>
              <a:schemeClr val="dk2"/>
            </a:solidFill>
            <a:prstDash val="solid"/>
            <a:round/>
            <a:headEnd len="med" w="med" type="none"/>
            <a:tailEnd len="med" w="med" type="triangle"/>
          </a:ln>
        </p:spPr>
      </p:cxnSp>
      <p:cxnSp>
        <p:nvCxnSpPr>
          <p:cNvPr id="120" name="Google Shape;120;p20"/>
          <p:cNvCxnSpPr/>
          <p:nvPr/>
        </p:nvCxnSpPr>
        <p:spPr>
          <a:xfrm>
            <a:off x="6985825" y="3454325"/>
            <a:ext cx="236400" cy="346200"/>
          </a:xfrm>
          <a:prstGeom prst="straightConnector1">
            <a:avLst/>
          </a:prstGeom>
          <a:noFill/>
          <a:ln cap="flat" cmpd="sng" w="9525">
            <a:solidFill>
              <a:schemeClr val="dk2"/>
            </a:solidFill>
            <a:prstDash val="solid"/>
            <a:round/>
            <a:headEnd len="med" w="med" type="none"/>
            <a:tailEnd len="med" w="med" type="triangle"/>
          </a:ln>
        </p:spPr>
      </p:cxnSp>
      <p:cxnSp>
        <p:nvCxnSpPr>
          <p:cNvPr id="121" name="Google Shape;121;p20"/>
          <p:cNvCxnSpPr/>
          <p:nvPr/>
        </p:nvCxnSpPr>
        <p:spPr>
          <a:xfrm>
            <a:off x="7535175" y="3505750"/>
            <a:ext cx="236400" cy="346200"/>
          </a:xfrm>
          <a:prstGeom prst="straightConnector1">
            <a:avLst/>
          </a:prstGeom>
          <a:noFill/>
          <a:ln cap="flat" cmpd="sng" w="9525">
            <a:solidFill>
              <a:schemeClr val="dk2"/>
            </a:solidFill>
            <a:prstDash val="solid"/>
            <a:round/>
            <a:headEnd len="med" w="med" type="none"/>
            <a:tailEnd len="med" w="med" type="triangle"/>
          </a:ln>
        </p:spPr>
      </p:cxnSp>
      <p:pic>
        <p:nvPicPr>
          <p:cNvPr id="122" name="Google Shape;122;p20"/>
          <p:cNvPicPr preferRelativeResize="0"/>
          <p:nvPr/>
        </p:nvPicPr>
        <p:blipFill>
          <a:blip r:embed="rId4">
            <a:alphaModFix/>
          </a:blip>
          <a:stretch>
            <a:fillRect/>
          </a:stretch>
        </p:blipFill>
        <p:spPr>
          <a:xfrm>
            <a:off x="4485200" y="1428388"/>
            <a:ext cx="3469974" cy="2409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21"/>
          <p:cNvSpPr txBox="1"/>
          <p:nvPr/>
        </p:nvSpPr>
        <p:spPr>
          <a:xfrm>
            <a:off x="426725" y="713200"/>
            <a:ext cx="84123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Segmentation: Vertical Projection Profile</a:t>
            </a:r>
            <a:endParaRPr b="1" sz="3000">
              <a:solidFill>
                <a:srgbClr val="A7D86D"/>
              </a:solidFill>
              <a:latin typeface="Muli"/>
              <a:ea typeface="Muli"/>
              <a:cs typeface="Muli"/>
              <a:sym typeface="Muli"/>
            </a:endParaRPr>
          </a:p>
        </p:txBody>
      </p:sp>
      <p:pic>
        <p:nvPicPr>
          <p:cNvPr id="129" name="Google Shape;129;p21"/>
          <p:cNvPicPr preferRelativeResize="0"/>
          <p:nvPr/>
        </p:nvPicPr>
        <p:blipFill>
          <a:blip r:embed="rId3">
            <a:alphaModFix/>
          </a:blip>
          <a:stretch>
            <a:fillRect/>
          </a:stretch>
        </p:blipFill>
        <p:spPr>
          <a:xfrm>
            <a:off x="709825" y="1471025"/>
            <a:ext cx="7454624" cy="572875"/>
          </a:xfrm>
          <a:prstGeom prst="rect">
            <a:avLst/>
          </a:prstGeom>
          <a:noFill/>
          <a:ln>
            <a:noFill/>
          </a:ln>
        </p:spPr>
      </p:pic>
      <p:pic>
        <p:nvPicPr>
          <p:cNvPr id="130" name="Google Shape;130;p21"/>
          <p:cNvPicPr preferRelativeResize="0"/>
          <p:nvPr/>
        </p:nvPicPr>
        <p:blipFill>
          <a:blip r:embed="rId4">
            <a:alphaModFix/>
          </a:blip>
          <a:stretch>
            <a:fillRect/>
          </a:stretch>
        </p:blipFill>
        <p:spPr>
          <a:xfrm>
            <a:off x="2002050" y="2086525"/>
            <a:ext cx="4471681" cy="2794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 name="Google Shape;136;p22"/>
          <p:cNvSpPr txBox="1"/>
          <p:nvPr/>
        </p:nvSpPr>
        <p:spPr>
          <a:xfrm>
            <a:off x="426725" y="713200"/>
            <a:ext cx="84123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7D86D"/>
                </a:solidFill>
                <a:latin typeface="Muli"/>
                <a:ea typeface="Muli"/>
                <a:cs typeface="Muli"/>
                <a:sym typeface="Muli"/>
              </a:rPr>
              <a:t>Segmentation: Incorrect Cases</a:t>
            </a:r>
            <a:endParaRPr b="1" sz="3000">
              <a:solidFill>
                <a:srgbClr val="A7D86D"/>
              </a:solidFill>
              <a:latin typeface="Muli"/>
              <a:ea typeface="Muli"/>
              <a:cs typeface="Muli"/>
              <a:sym typeface="Muli"/>
            </a:endParaRPr>
          </a:p>
        </p:txBody>
      </p:sp>
      <p:pic>
        <p:nvPicPr>
          <p:cNvPr id="137" name="Google Shape;137;p22"/>
          <p:cNvPicPr preferRelativeResize="0"/>
          <p:nvPr/>
        </p:nvPicPr>
        <p:blipFill>
          <a:blip r:embed="rId3">
            <a:alphaModFix/>
          </a:blip>
          <a:stretch>
            <a:fillRect/>
          </a:stretch>
        </p:blipFill>
        <p:spPr>
          <a:xfrm>
            <a:off x="767075" y="3178412"/>
            <a:ext cx="1749600" cy="1404275"/>
          </a:xfrm>
          <a:prstGeom prst="rect">
            <a:avLst/>
          </a:prstGeom>
          <a:noFill/>
          <a:ln>
            <a:noFill/>
          </a:ln>
        </p:spPr>
      </p:pic>
      <p:sp>
        <p:nvSpPr>
          <p:cNvPr id="138" name="Google Shape;138;p22"/>
          <p:cNvSpPr txBox="1"/>
          <p:nvPr/>
        </p:nvSpPr>
        <p:spPr>
          <a:xfrm>
            <a:off x="3495500" y="1742950"/>
            <a:ext cx="6131400" cy="3006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Muli Light"/>
              <a:buChar char="●"/>
            </a:pPr>
            <a:r>
              <a:rPr lang="en" sz="2400">
                <a:latin typeface="Muli Light"/>
                <a:ea typeface="Muli Light"/>
                <a:cs typeface="Muli Light"/>
                <a:sym typeface="Muli Light"/>
              </a:rPr>
              <a:t>Pixels</a:t>
            </a:r>
            <a:endParaRPr sz="2400">
              <a:latin typeface="Muli Light"/>
              <a:ea typeface="Muli Light"/>
              <a:cs typeface="Muli Light"/>
              <a:sym typeface="Muli Light"/>
            </a:endParaRPr>
          </a:p>
          <a:p>
            <a:pPr indent="0" lvl="0" marL="0" rtl="0" algn="l">
              <a:spcBef>
                <a:spcPts val="0"/>
              </a:spcBef>
              <a:spcAft>
                <a:spcPts val="0"/>
              </a:spcAft>
              <a:buNone/>
            </a:pPr>
            <a:r>
              <a:t/>
            </a:r>
            <a:endParaRPr sz="2400">
              <a:latin typeface="Muli Light"/>
              <a:ea typeface="Muli Light"/>
              <a:cs typeface="Muli Light"/>
              <a:sym typeface="Muli Light"/>
            </a:endParaRPr>
          </a:p>
          <a:p>
            <a:pPr indent="0" lvl="0" marL="0" rtl="0" algn="l">
              <a:spcBef>
                <a:spcPts val="0"/>
              </a:spcBef>
              <a:spcAft>
                <a:spcPts val="0"/>
              </a:spcAft>
              <a:buNone/>
            </a:pPr>
            <a:r>
              <a:t/>
            </a:r>
            <a:endParaRPr sz="2400">
              <a:latin typeface="Muli Light"/>
              <a:ea typeface="Muli Light"/>
              <a:cs typeface="Muli Light"/>
              <a:sym typeface="Muli Light"/>
            </a:endParaRPr>
          </a:p>
          <a:p>
            <a:pPr indent="0" lvl="0" marL="0" rtl="0" algn="l">
              <a:spcBef>
                <a:spcPts val="0"/>
              </a:spcBef>
              <a:spcAft>
                <a:spcPts val="0"/>
              </a:spcAft>
              <a:buNone/>
            </a:pPr>
            <a:r>
              <a:t/>
            </a:r>
            <a:endParaRPr sz="2400">
              <a:latin typeface="Muli Light"/>
              <a:ea typeface="Muli Light"/>
              <a:cs typeface="Muli Light"/>
              <a:sym typeface="Muli Light"/>
            </a:endParaRPr>
          </a:p>
          <a:p>
            <a:pPr indent="-381000" lvl="0" marL="457200" rtl="0" algn="l">
              <a:spcBef>
                <a:spcPts val="0"/>
              </a:spcBef>
              <a:spcAft>
                <a:spcPts val="0"/>
              </a:spcAft>
              <a:buClr>
                <a:schemeClr val="dk1"/>
              </a:buClr>
              <a:buSzPts val="2400"/>
              <a:buFont typeface="Muli Light"/>
              <a:buChar char="●"/>
            </a:pPr>
            <a:r>
              <a:rPr lang="en" sz="2400">
                <a:solidFill>
                  <a:schemeClr val="dk1"/>
                </a:solidFill>
                <a:latin typeface="Muli Light"/>
                <a:ea typeface="Muli Light"/>
                <a:cs typeface="Muli Light"/>
                <a:sym typeface="Muli Light"/>
              </a:rPr>
              <a:t>Overlap</a:t>
            </a:r>
            <a:endParaRPr sz="2400">
              <a:solidFill>
                <a:schemeClr val="dk1"/>
              </a:solidFill>
              <a:latin typeface="Muli Light"/>
              <a:ea typeface="Muli Light"/>
              <a:cs typeface="Muli Light"/>
              <a:sym typeface="Muli Light"/>
            </a:endParaRPr>
          </a:p>
          <a:p>
            <a:pPr indent="0" lvl="0" marL="457200" rtl="0" algn="l">
              <a:spcBef>
                <a:spcPts val="0"/>
              </a:spcBef>
              <a:spcAft>
                <a:spcPts val="0"/>
              </a:spcAft>
              <a:buNone/>
            </a:pPr>
            <a:r>
              <a:t/>
            </a:r>
            <a:endParaRPr sz="2400">
              <a:latin typeface="Muli Light"/>
              <a:ea typeface="Muli Light"/>
              <a:cs typeface="Muli Light"/>
              <a:sym typeface="Muli Light"/>
            </a:endParaRPr>
          </a:p>
        </p:txBody>
      </p:sp>
      <p:pic>
        <p:nvPicPr>
          <p:cNvPr id="139" name="Google Shape;139;p22"/>
          <p:cNvPicPr preferRelativeResize="0"/>
          <p:nvPr/>
        </p:nvPicPr>
        <p:blipFill>
          <a:blip r:embed="rId4">
            <a:alphaModFix/>
          </a:blip>
          <a:stretch>
            <a:fillRect/>
          </a:stretch>
        </p:blipFill>
        <p:spPr>
          <a:xfrm>
            <a:off x="1098950" y="1535438"/>
            <a:ext cx="1085850" cy="1400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w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